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  <p:sldMasterId id="2147483687" r:id="rId2"/>
    <p:sldMasterId id="2147483689" r:id="rId3"/>
    <p:sldMasterId id="2147483691" r:id="rId4"/>
    <p:sldMasterId id="2147483693" r:id="rId5"/>
  </p:sldMasterIdLst>
  <p:notesMasterIdLst>
    <p:notesMasterId r:id="rId70"/>
  </p:notesMasterIdLst>
  <p:handoutMasterIdLst>
    <p:handoutMasterId r:id="rId71"/>
  </p:handoutMasterIdLst>
  <p:sldIdLst>
    <p:sldId id="299" r:id="rId6"/>
    <p:sldId id="264" r:id="rId7"/>
    <p:sldId id="274" r:id="rId8"/>
    <p:sldId id="396" r:id="rId9"/>
    <p:sldId id="397" r:id="rId10"/>
    <p:sldId id="413" r:id="rId11"/>
    <p:sldId id="391" r:id="rId12"/>
    <p:sldId id="394" r:id="rId13"/>
    <p:sldId id="395" r:id="rId14"/>
    <p:sldId id="393" r:id="rId15"/>
    <p:sldId id="446" r:id="rId16"/>
    <p:sldId id="423" r:id="rId17"/>
    <p:sldId id="505" r:id="rId18"/>
    <p:sldId id="506" r:id="rId19"/>
    <p:sldId id="399" r:id="rId20"/>
    <p:sldId id="507" r:id="rId21"/>
    <p:sldId id="508" r:id="rId22"/>
    <p:sldId id="509" r:id="rId23"/>
    <p:sldId id="510" r:id="rId24"/>
    <p:sldId id="511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533" r:id="rId47"/>
    <p:sldId id="534" r:id="rId48"/>
    <p:sldId id="535" r:id="rId49"/>
    <p:sldId id="536" r:id="rId50"/>
    <p:sldId id="537" r:id="rId51"/>
    <p:sldId id="538" r:id="rId52"/>
    <p:sldId id="539" r:id="rId53"/>
    <p:sldId id="540" r:id="rId54"/>
    <p:sldId id="541" r:id="rId55"/>
    <p:sldId id="552" r:id="rId56"/>
    <p:sldId id="542" r:id="rId57"/>
    <p:sldId id="543" r:id="rId58"/>
    <p:sldId id="544" r:id="rId59"/>
    <p:sldId id="545" r:id="rId60"/>
    <p:sldId id="546" r:id="rId61"/>
    <p:sldId id="547" r:id="rId62"/>
    <p:sldId id="548" r:id="rId63"/>
    <p:sldId id="549" r:id="rId64"/>
    <p:sldId id="550" r:id="rId65"/>
    <p:sldId id="551" r:id="rId66"/>
    <p:sldId id="289" r:id="rId67"/>
    <p:sldId id="553" r:id="rId68"/>
    <p:sldId id="286" r:id="rId69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Consolas" panose="020B0609020204030204" pitchFamily="49" charset="0"/>
      <p:regular r:id="rId77"/>
      <p:bold r:id="rId78"/>
      <p:italic r:id="rId79"/>
      <p:boldItalic r:id="rId80"/>
    </p:embeddedFont>
    <p:embeddedFont>
      <p:font typeface="Gotham HTF" pitchFamily="50" charset="0"/>
      <p:regular r:id="rId81"/>
      <p:bold r:id="rId82"/>
      <p:boldItalic r:id="rId83"/>
    </p:embeddedFont>
    <p:embeddedFont>
      <p:font typeface="Gotham HTF Book" pitchFamily="50" charset="0"/>
      <p:regular r:id="rId84"/>
      <p:italic r:id="rId85"/>
    </p:embeddedFont>
    <p:embeddedFont>
      <p:font typeface="Gotham HTF Light" pitchFamily="50" charset="0"/>
      <p:regular r:id="rId86"/>
      <p:italic r:id="rId87"/>
    </p:embeddedFont>
    <p:embeddedFont>
      <p:font typeface="Gotham HTF Medium" pitchFamily="50" charset="0"/>
      <p:regular r:id="rId88"/>
    </p:embeddedFont>
    <p:embeddedFont>
      <p:font typeface="Roboto" pitchFamily="2" charset="0"/>
      <p:regular r:id="rId89"/>
      <p:bold r:id="rId90"/>
      <p:italic r:id="rId91"/>
      <p:boldItalic r:id="rId92"/>
    </p:embeddedFont>
    <p:embeddedFont>
      <p:font typeface="Roboto Light" panose="02000000000000000000" pitchFamily="2" charset="0"/>
      <p:regular r:id="rId93"/>
      <p:italic r:id="rId94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804" userDrawn="1">
          <p15:clr>
            <a:srgbClr val="A4A3A4"/>
          </p15:clr>
        </p15:guide>
        <p15:guide id="4" orient="horz" pos="2866" userDrawn="1">
          <p15:clr>
            <a:srgbClr val="A4A3A4"/>
          </p15:clr>
        </p15:guide>
        <p15:guide id="5" pos="453" userDrawn="1">
          <p15:clr>
            <a:srgbClr val="A4A3A4"/>
          </p15:clr>
        </p15:guide>
        <p15:guide id="6" pos="53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n Pellegrini Barbalho" initials="RPB" lastIdx="1" clrIdx="0">
    <p:extLst>
      <p:ext uri="{19B8F6BF-5375-455C-9EA6-DF929625EA0E}">
        <p15:presenceInfo xmlns:p15="http://schemas.microsoft.com/office/powerpoint/2012/main" userId="S::E108579@tokiomarine.com.br::096ce94b-ae57-4cb5-a52a-e08553da15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0566"/>
    <a:srgbClr val="ED145B"/>
    <a:srgbClr val="DAE3F3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7" autoAdjust="0"/>
    <p:restoredTop sz="92629" autoAdjust="0"/>
  </p:normalViewPr>
  <p:slideViewPr>
    <p:cSldViewPr snapToGrid="0" snapToObjects="1">
      <p:cViewPr varScale="1">
        <p:scale>
          <a:sx n="71" d="100"/>
          <a:sy n="71" d="100"/>
        </p:scale>
        <p:origin x="60" y="978"/>
      </p:cViewPr>
      <p:guideLst>
        <p:guide pos="2880"/>
        <p:guide orient="horz" pos="804"/>
        <p:guide orient="horz" pos="2866"/>
        <p:guide pos="453"/>
        <p:guide pos="530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3.fntdata"/><Relationship Id="rId89" Type="http://schemas.openxmlformats.org/officeDocument/2006/relationships/font" Target="fonts/font18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Master" Target="slideMasters/slideMaster5.xml"/><Relationship Id="rId90" Type="http://schemas.openxmlformats.org/officeDocument/2006/relationships/font" Target="fonts/font19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font" Target="fonts/font17.fntdata"/><Relationship Id="rId91" Type="http://schemas.openxmlformats.org/officeDocument/2006/relationships/font" Target="fonts/font20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94" Type="http://schemas.openxmlformats.org/officeDocument/2006/relationships/font" Target="fonts/font23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5.fntdata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92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font" Target="fonts/font16.fntdata"/><Relationship Id="rId61" Type="http://schemas.openxmlformats.org/officeDocument/2006/relationships/slide" Target="slides/slide56.xml"/><Relationship Id="rId82" Type="http://schemas.openxmlformats.org/officeDocument/2006/relationships/font" Target="fonts/font1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.fntdata"/><Relationship Id="rId93" Type="http://schemas.openxmlformats.org/officeDocument/2006/relationships/font" Target="fonts/font22.fntdata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As imagens deverão ser alteradas de acordo com o conteúdo de cada apresentação.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CAFCE-C102-6747-9B79-E03F9BCB8C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67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30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2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21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7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12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1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719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71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81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62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As imagens deverão ser alteradas de acordo com o conteúdo de cada apresentação.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1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4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6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87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91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92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50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484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62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87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95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73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74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66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3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807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58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94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58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44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605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5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imagens deverão ser alteradas de acordo com o conteúdo de cada apresentação.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52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27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853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2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07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11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61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99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5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1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5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E59144-F02B-45FC-904C-8193F29C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EAA092-C1F2-480D-A379-4AAC4DC1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2146FB-74F6-4237-8DF0-49FBF1A6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4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E59144-F02B-45FC-904C-8193F29C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EAA092-C1F2-480D-A379-4AAC4DC1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2146FB-74F6-4237-8DF0-49FBF1A6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80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3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35CB235-4244-48F1-8034-BA6715CEA9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CED4877-BD91-45BD-BE49-5C6F2E6A12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7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D3916CC-1C5B-4290-809D-02C95F988F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08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35CB235-4244-48F1-8034-BA6715CEA9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6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F58653-AE73-4CEE-B89D-158EA69A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2000250"/>
            <a:ext cx="26098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79500" y="1028859"/>
            <a:ext cx="6985000" cy="308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Ao invés de clonar um repositório com um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clone e depois mudar o endereço do repositório remoto, nós utilizamos o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fork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O </a:t>
            </a:r>
            <a:r>
              <a:rPr lang="pt-BR" sz="1600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fork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faz uma bifurcação no projeto original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, copiando-o para  o seu usuário do GitHub e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notificando o dono do projeto original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Após fazer o </a:t>
            </a:r>
            <a:r>
              <a:rPr lang="pt-BR" sz="1600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fork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, podemos realizar um </a:t>
            </a:r>
            <a:r>
              <a:rPr lang="pt-BR" sz="1600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clone 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diretamente do projeto que foi copiado para o nosso usuário do GitHub.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Essa saída é muito mais elegante e bem-vista.</a:t>
            </a:r>
          </a:p>
        </p:txBody>
      </p:sp>
    </p:spTree>
    <p:extLst>
      <p:ext uri="{BB962C8B-B14F-4D97-AF65-F5344CB8AC3E}">
        <p14:creationId xmlns:p14="http://schemas.microsoft.com/office/powerpoint/2010/main" val="28065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665163"/>
            <a:ext cx="7112000" cy="1146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Os operadores lógicos permitem unir condições e estabelecer como serão avaliadas em conjunto. São extremamente úteis quando utilizadas com um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if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9BC2FF52-4102-D842-9C09-3384CD5EB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759370"/>
              </p:ext>
            </p:extLst>
          </p:nvPr>
        </p:nvGraphicFramePr>
        <p:xfrm>
          <a:off x="719140" y="1999124"/>
          <a:ext cx="7705723" cy="2550650"/>
        </p:xfrm>
        <a:graphic>
          <a:graphicData uri="http://schemas.openxmlformats.org/drawingml/2006/table">
            <a:tbl>
              <a:tblPr firstRow="1" firstCol="1" bandRow="1"/>
              <a:tblGrid>
                <a:gridCol w="1413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315">
                  <a:extLst>
                    <a:ext uri="{9D8B030D-6E8A-4147-A177-3AD203B41FA5}">
                      <a16:colId xmlns:a16="http://schemas.microsoft.com/office/drawing/2014/main" val="1249468969"/>
                    </a:ext>
                  </a:extLst>
                </a:gridCol>
                <a:gridCol w="4349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ED145B"/>
                          </a:solidFill>
                          <a:effectLst/>
                          <a:latin typeface="Gotham HTF Medium" pitchFamily="2" charset="77"/>
                          <a:cs typeface="Gotham HTF Medium"/>
                        </a:rPr>
                        <a:t>OPERADOR</a:t>
                      </a:r>
                    </a:p>
                  </a:txBody>
                  <a:tcPr marL="9596" marR="9596" marT="959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ED145B"/>
                          </a:solidFill>
                          <a:effectLst/>
                          <a:latin typeface="Gotham HTF Medium" pitchFamily="2" charset="77"/>
                          <a:cs typeface="Gotham HTF Medium"/>
                        </a:rPr>
                        <a:t>NOME</a:t>
                      </a:r>
                    </a:p>
                  </a:txBody>
                  <a:tcPr marL="9596" marR="9596" marT="959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ED145B"/>
                          </a:solidFill>
                          <a:effectLst/>
                          <a:latin typeface="Gotham HTF Medium" pitchFamily="2" charset="77"/>
                          <a:cs typeface="Gotham HTF Medium"/>
                        </a:rPr>
                        <a:t>SIGNIFICADO</a:t>
                      </a:r>
                    </a:p>
                  </a:txBody>
                  <a:tcPr marL="9596" marR="9596" marT="9596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!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NÃO (NOT)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Inverte o estado lógico da condição que acompanhar: verdadeiro vira falso e falso vira verdadeiro.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048558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&amp;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E (AND)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Avalia as duas condições e retorna verdadeiro apenas se ambas forem verdadeiras.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845159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|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OU (OR)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Avalia as duas condições e retorna verdadeiro se pelo menos uma das duas forem verdadeiras.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283834"/>
                  </a:ext>
                </a:extLst>
              </a:tr>
              <a:tr h="334815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^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XOU (XOR)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Avalia as duas condições e retorna verdadeiro apenas se uma delas for verdadeira e a outra, falsa.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631170"/>
                  </a:ext>
                </a:extLst>
              </a:tr>
              <a:tr h="480174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&amp;&amp;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E CONDICIONAL </a:t>
                      </a:r>
                    </a:p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(CONDITIONAL AND)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Retorna verdadeiro se a primeira condição e a segunda forem verdadeiras. Caso a primeira condição seja falsa, a segunda nem chega a ser avaliada.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461147"/>
                  </a:ext>
                </a:extLst>
              </a:tr>
              <a:tr h="496607"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||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OU CONDICIONAL (CONDITIONAL OR)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i="0" u="none" strike="noStrike" dirty="0">
                          <a:solidFill>
                            <a:srgbClr val="DAE3F3"/>
                          </a:solidFill>
                          <a:effectLst/>
                          <a:latin typeface="Gotham HTF Book" pitchFamily="2" charset="77"/>
                        </a:rPr>
                        <a:t>Retorna verdadeiro se pelo menos uma das condições forem verdadeiras. Caso a primeira condição seja verdadeira, a segunda nem chega a ser avaliada.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AE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109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1115170" y="449793"/>
            <a:ext cx="69136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switch(variável){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X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b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//Instruções caso o valor da variável seja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X</a:t>
            </a:r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Y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b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//Instruções caso o valor da variável seja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Y</a:t>
            </a:r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case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Z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</a:t>
            </a:r>
            <a:b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//Instruções caso o valor da variável seja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Z</a:t>
            </a:r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break;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default: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caso o valor da variável não se encaixe em nenhum dos casos anteriores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pt-BR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12800" y="3265514"/>
            <a:ext cx="7529689" cy="1509237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estrutura switch permite que designemos uma variável para ser analisada e que possamos estabelecer diferentes casos para os seus possíveis valores.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instrução “break” faz com que o switch termine após a execução das instruções presentes dentro do case.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switch deve substituir um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if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toda vez que soubermos de antemão quais os casos exatos para valores de uma variável.</a:t>
            </a:r>
          </a:p>
        </p:txBody>
      </p:sp>
    </p:spTree>
    <p:extLst>
      <p:ext uri="{BB962C8B-B14F-4D97-AF65-F5344CB8AC3E}">
        <p14:creationId xmlns:p14="http://schemas.microsoft.com/office/powerpoint/2010/main" val="80353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sz="35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Medium"/>
              </a:rPr>
              <a:t>O VERDADEIRO</a:t>
            </a:r>
          </a:p>
          <a:p>
            <a:pPr lvl="0" defTabSz="685800">
              <a:defRPr/>
            </a:pPr>
            <a:r>
              <a:rPr lang="en-US" sz="3500" dirty="0">
                <a:solidFill>
                  <a:srgbClr val="F50566"/>
                </a:solidFill>
                <a:latin typeface="Gotham HTF" pitchFamily="50" charset="0"/>
                <a:cs typeface="Gotham HTF Medium"/>
              </a:rPr>
              <a:t>PODER DO GIT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572000" y="3089721"/>
            <a:ext cx="2821606" cy="669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Light"/>
              </a:rPr>
              <a:t>NAVEGANDO ENTRE </a:t>
            </a:r>
          </a:p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F50566"/>
                </a:solidFill>
                <a:latin typeface="Gotham HTF" pitchFamily="50" charset="0"/>
                <a:cs typeface="Gotham HTF Bold"/>
              </a:rPr>
              <a:t>COMMITS</a:t>
            </a:r>
          </a:p>
        </p:txBody>
      </p:sp>
    </p:spTree>
    <p:extLst>
      <p:ext uri="{BB962C8B-B14F-4D97-AF65-F5344CB8AC3E}">
        <p14:creationId xmlns:p14="http://schemas.microsoft.com/office/powerpoint/2010/main" val="13773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79500" y="540777"/>
            <a:ext cx="6985000" cy="4061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Desde a primeira aula do nosso curso, estamos </a:t>
            </a:r>
            <a:r>
              <a:rPr lang="pt-BR" sz="14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versionando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nossos projetos com o </a:t>
            </a:r>
            <a:r>
              <a:rPr lang="pt-BR" sz="14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e hospedando-os no GitHub.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O verdadeiro poder dessa ferramenta de versionamento, porém, reside em podermos navegar entre as diferentes versões em nosso repositório.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Para fazer isso, 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crie um </a:t>
            </a:r>
            <a:r>
              <a:rPr lang="pt-BR" sz="1400" dirty="0" err="1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fork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 do projeto 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(</a:t>
            </a:r>
            <a:r>
              <a:rPr lang="pt-BR" sz="14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https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://</a:t>
            </a:r>
            <a:r>
              <a:rPr lang="pt-BR" sz="14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github.com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/</a:t>
            </a:r>
            <a:r>
              <a:rPr lang="pt-BR" sz="14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andrefdavid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/Aula04), depois 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realize um </a:t>
            </a:r>
            <a:r>
              <a:rPr lang="pt-BR" sz="1400" dirty="0" err="1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GitClone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do projeto que está em seu usuário do GitHub para dentro da pasta do seu </a:t>
            </a:r>
            <a:r>
              <a:rPr lang="pt-BR" sz="1400" dirty="0" err="1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workspace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 do Eclipse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Certifique-se de que você baixou o projeto correto executando um </a:t>
            </a:r>
            <a:r>
              <a:rPr lang="pt-BR" sz="1400" dirty="0" err="1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400" dirty="0" err="1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remote</a:t>
            </a:r>
            <a:r>
              <a:rPr lang="pt-BR" sz="1400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 –v</a:t>
            </a:r>
            <a:r>
              <a:rPr lang="pt-BR" sz="14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. Depois, abra o projeto baixado por meio da opção </a:t>
            </a:r>
            <a:r>
              <a:rPr lang="pt-BR" sz="1400" i="1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File &gt; Open Project </a:t>
            </a:r>
            <a:r>
              <a:rPr lang="pt-BR" sz="1400" i="1" dirty="0" err="1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from</a:t>
            </a:r>
            <a:r>
              <a:rPr lang="pt-BR" sz="1400" i="1" dirty="0">
                <a:solidFill>
                  <a:srgbClr val="ED145B"/>
                </a:solidFill>
                <a:latin typeface="Gotham HTF Light" pitchFamily="50" charset="0"/>
                <a:cs typeface="Gotham HTF Book"/>
              </a:rPr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115863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pt-BR" sz="18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" pitchFamily="50" charset="0"/>
              </a:rPr>
              <a:t>ALGO ESTÁ ESTRANHO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7205D636-256A-4ED6-843D-C97179A9C79C}"/>
              </a:ext>
            </a:extLst>
          </p:cNvPr>
          <p:cNvSpPr txBox="1"/>
          <p:nvPr/>
        </p:nvSpPr>
        <p:spPr>
          <a:xfrm>
            <a:off x="4691319" y="1153722"/>
            <a:ext cx="3730982" cy="3161869"/>
          </a:xfrm>
          <a:prstGeom prst="rect">
            <a:avLst/>
          </a:prstGeom>
          <a:noFill/>
        </p:spPr>
        <p:txBody>
          <a:bodyPr wrap="square" tIns="46841" rtlCol="0">
            <a:spAutoFit/>
          </a:bodyPr>
          <a:lstStyle/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2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Depois de abrir o projeto do qual você realizou o clone a partir do </a:t>
            </a:r>
            <a:r>
              <a:rPr lang="pt-BR" sz="1200" dirty="0" err="1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fork</a:t>
            </a:r>
            <a:r>
              <a:rPr lang="pt-BR" sz="12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 feito, podemos notar algumas coisas.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2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Só há um único arquivo dentro do projeto.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2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Há uma mensagem indicando que algum conteúdo foi apagado anteriormente.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2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Será que existem outros commits nesse repositório?</a:t>
            </a:r>
          </a:p>
          <a:p>
            <a:pPr marL="171604" lvl="0" indent="-171604" defTabSz="685800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  <a:buFont typeface="Arial"/>
              <a:buChar char="•"/>
              <a:defRPr/>
            </a:pPr>
            <a:r>
              <a:rPr lang="pt-BR" sz="12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cs typeface="Roboto Light"/>
              </a:rPr>
              <a:t>Abra um terminal para conferir.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+mn-ea"/>
              <a:cs typeface="Roboto Light"/>
            </a:endParaRP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386CDB9-55DA-446F-9B55-D079236CC1DA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2ACFD50B-3F1D-4949-8EBD-1C56037F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34" y="1153722"/>
            <a:ext cx="3528248" cy="31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9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2720162"/>
            <a:ext cx="7529689" cy="955239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Tecle ENTER após digitar.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Esse comando mostrará todos os commits que já foram feitos no repositório. 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(Pressione a tecla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no seu teclado para deixar de exibir a lista.)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5C2703E-4E9C-2D48-A98F-0592ABB2000B}"/>
              </a:ext>
            </a:extLst>
          </p:cNvPr>
          <p:cNvSpPr txBox="1"/>
          <p:nvPr/>
        </p:nvSpPr>
        <p:spPr>
          <a:xfrm>
            <a:off x="1079500" y="1588407"/>
            <a:ext cx="6985000" cy="44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8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git</a:t>
            </a:r>
            <a:r>
              <a: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log</a:t>
            </a:r>
            <a:endParaRPr lang="pt-BR" sz="1800" i="1" dirty="0">
              <a:solidFill>
                <a:srgbClr val="ED145B"/>
              </a:solidFill>
              <a:latin typeface="Gotham HTF Light" pitchFamily="50" charset="0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29153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3849050"/>
            <a:ext cx="7529689" cy="61668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Como resultado do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log, podemos ver todo o histórico de commits que foi realizado.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Cada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tem um identificador único em formato de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hash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C97520-9B1E-5C41-AC74-9FC37AB5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86" y="406401"/>
            <a:ext cx="5701227" cy="328506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BF5283-F82B-D94F-8C44-6C40376B84B1}"/>
              </a:ext>
            </a:extLst>
          </p:cNvPr>
          <p:cNvSpPr/>
          <p:nvPr/>
        </p:nvSpPr>
        <p:spPr>
          <a:xfrm>
            <a:off x="1670756" y="553156"/>
            <a:ext cx="2935111" cy="123296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8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3849050"/>
            <a:ext cx="7529689" cy="80135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Como resultado do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log, podemos ver todo o histórico de commits que foi realizado.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Cada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tem um autor (baseado no que foi configurado na máquina do usuário responsável pelo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) e um horário em que ocorreu.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C97520-9B1E-5C41-AC74-9FC37AB5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86" y="406401"/>
            <a:ext cx="5701227" cy="328506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BF5283-F82B-D94F-8C44-6C40376B84B1}"/>
              </a:ext>
            </a:extLst>
          </p:cNvPr>
          <p:cNvSpPr/>
          <p:nvPr/>
        </p:nvSpPr>
        <p:spPr>
          <a:xfrm>
            <a:off x="1670756" y="677334"/>
            <a:ext cx="2935111" cy="338665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3849050"/>
            <a:ext cx="7529689" cy="61668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Como resultado do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log, podemos ver todo o histórico de commits que foi realizado.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Além disso, há a indicação sobre em qual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estamos atualmente.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3C97520-9B1E-5C41-AC74-9FC37AB50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86" y="406401"/>
            <a:ext cx="5701227" cy="328506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964A9A-9841-7E48-98F7-B45490CD5181}"/>
              </a:ext>
            </a:extLst>
          </p:cNvPr>
          <p:cNvSpPr/>
          <p:nvPr/>
        </p:nvSpPr>
        <p:spPr>
          <a:xfrm>
            <a:off x="4625065" y="558551"/>
            <a:ext cx="1020537" cy="123296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13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4AEF71B-0C31-4466-A2E2-583D6EC01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D13D498-DC45-CB4A-AED7-EFD11C7D4560}"/>
              </a:ext>
            </a:extLst>
          </p:cNvPr>
          <p:cNvGrpSpPr/>
          <p:nvPr/>
        </p:nvGrpSpPr>
        <p:grpSpPr>
          <a:xfrm>
            <a:off x="807155" y="1481043"/>
            <a:ext cx="7529689" cy="2181414"/>
            <a:chOff x="807155" y="1588407"/>
            <a:chExt cx="7529689" cy="2181414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807155" y="2445250"/>
              <a:ext cx="7529689" cy="1324571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Tecle ENTER após digitar.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Esse comando mostrará todos os commits que já foram feitos no repositório, porém de maneira resumida.</a:t>
              </a:r>
              <a:b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</a:b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Cada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será mostrado pelo seu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hash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e pela mensagem que foi criada.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(Pressione a tecla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q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no seu teclado para deixar de exibir a lista.) 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5C2703E-4E9C-2D48-A98F-0592ABB2000B}"/>
                </a:ext>
              </a:extLst>
            </p:cNvPr>
            <p:cNvSpPr txBox="1"/>
            <p:nvPr/>
          </p:nvSpPr>
          <p:spPr>
            <a:xfrm>
              <a:off x="1079499" y="1588407"/>
              <a:ext cx="6985000" cy="44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log --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oneline</a:t>
              </a:r>
              <a:endPara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112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BA3346E-09F0-4440-939C-A554AC187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516904"/>
            <a:ext cx="7581900" cy="92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964A9A-9841-7E48-98F7-B45490CD5181}"/>
              </a:ext>
            </a:extLst>
          </p:cNvPr>
          <p:cNvSpPr/>
          <p:nvPr/>
        </p:nvSpPr>
        <p:spPr>
          <a:xfrm>
            <a:off x="781050" y="2219284"/>
            <a:ext cx="1020537" cy="123296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2825244"/>
            <a:ext cx="7529689" cy="80135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Digamos que nosso desejo seja retornar ao primeiro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do projeto.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identificador dele (confira o que está sendo exibido no SEU terminal, pois pode ser diferente deste exemplo) é eb83fa4.</a:t>
            </a:r>
          </a:p>
        </p:txBody>
      </p:sp>
    </p:spTree>
    <p:extLst>
      <p:ext uri="{BB962C8B-B14F-4D97-AF65-F5344CB8AC3E}">
        <p14:creationId xmlns:p14="http://schemas.microsoft.com/office/powerpoint/2010/main" val="6365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D13D498-DC45-CB4A-AED7-EFD11C7D4560}"/>
              </a:ext>
            </a:extLst>
          </p:cNvPr>
          <p:cNvGrpSpPr/>
          <p:nvPr/>
        </p:nvGrpSpPr>
        <p:grpSpPr>
          <a:xfrm>
            <a:off x="807155" y="1665709"/>
            <a:ext cx="7529689" cy="1812082"/>
            <a:chOff x="807155" y="1588407"/>
            <a:chExt cx="7529689" cy="1812082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807155" y="2445250"/>
              <a:ext cx="7529689" cy="955239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Tecle ENTER após digitar.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Esse comando vai navegar até um identificador específico em nossa lista de commits.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Em nosso exemplo, o comando ficaria: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git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checkout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eb83fa4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5C2703E-4E9C-2D48-A98F-0592ABB2000B}"/>
                </a:ext>
              </a:extLst>
            </p:cNvPr>
            <p:cNvSpPr txBox="1"/>
            <p:nvPr/>
          </p:nvSpPr>
          <p:spPr>
            <a:xfrm>
              <a:off x="1079499" y="1588407"/>
              <a:ext cx="6985000" cy="44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checkout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identificador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039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719138" y="3192399"/>
            <a:ext cx="7705723" cy="955239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a execução correta do comando anterior, algumas coisas podem ser notadas: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1. O eclipse passou a exibir um arquivo a mais e os conteúdos estão diferentes.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2. O 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nos informa que agora estamos no modo ‘</a:t>
            </a:r>
            <a:r>
              <a:rPr lang="pt-BR" sz="12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detached</a:t>
            </a: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HEAD’. Vamos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1BEE37B-4AD7-A047-A408-222C0897D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193"/>
          <a:stretch/>
        </p:blipFill>
        <p:spPr>
          <a:xfrm>
            <a:off x="719138" y="995862"/>
            <a:ext cx="3735904" cy="18173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CF4189-B2B2-4A4A-8323-57B06ACD8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258" y="995862"/>
            <a:ext cx="3747604" cy="181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3428576"/>
            <a:ext cx="7529689" cy="739796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Imagine que esse é o nosso repositório e que cada uma dessas bolinhas representa um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com todo o estado que existia em todos os arquivos   do projeto naquele momento em que ocorreram.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B96990E-E6CE-4B47-9CA6-1EB776183065}"/>
              </a:ext>
            </a:extLst>
          </p:cNvPr>
          <p:cNvGrpSpPr/>
          <p:nvPr/>
        </p:nvGrpSpPr>
        <p:grpSpPr>
          <a:xfrm>
            <a:off x="1238382" y="1657515"/>
            <a:ext cx="6667234" cy="1192136"/>
            <a:chOff x="1238382" y="1355031"/>
            <a:chExt cx="6667234" cy="1192136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FCF7D2BF-60DD-9A4B-9455-3E11A76E4DB9}"/>
                </a:ext>
              </a:extLst>
            </p:cNvPr>
            <p:cNvGrpSpPr/>
            <p:nvPr/>
          </p:nvGrpSpPr>
          <p:grpSpPr>
            <a:xfrm>
              <a:off x="1238382" y="1355031"/>
              <a:ext cx="6667234" cy="1192136"/>
              <a:chOff x="1219964" y="1355031"/>
              <a:chExt cx="6667234" cy="1192136"/>
            </a:xfrm>
          </p:grpSpPr>
          <p:sp>
            <p:nvSpPr>
              <p:cNvPr id="17" name="Elipse 1">
                <a:extLst>
                  <a:ext uri="{FF2B5EF4-FFF2-40B4-BE49-F238E27FC236}">
                    <a16:creationId xmlns:a16="http://schemas.microsoft.com/office/drawing/2014/main" id="{2C89AA34-81EF-8749-8608-8D8D6FE34AE4}"/>
                  </a:ext>
                </a:extLst>
              </p:cNvPr>
              <p:cNvSpPr/>
              <p:nvPr/>
            </p:nvSpPr>
            <p:spPr>
              <a:xfrm>
                <a:off x="1219964" y="1355034"/>
                <a:ext cx="1192133" cy="1192133"/>
              </a:xfrm>
              <a:prstGeom prst="ellipse">
                <a:avLst/>
              </a:prstGeom>
              <a:noFill/>
              <a:ln w="19050">
                <a:solidFill>
                  <a:srgbClr val="ED14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latin typeface="Gotham HTF Book" pitchFamily="2" charset="77"/>
                  </a:rPr>
                  <a:t>ab83fa4</a:t>
                </a:r>
              </a:p>
            </p:txBody>
          </p:sp>
          <p:sp>
            <p:nvSpPr>
              <p:cNvPr id="18" name="Elipse 2">
                <a:extLst>
                  <a:ext uri="{FF2B5EF4-FFF2-40B4-BE49-F238E27FC236}">
                    <a16:creationId xmlns:a16="http://schemas.microsoft.com/office/drawing/2014/main" id="{E3553FAC-AA0F-944B-8EC3-77161803ECD1}"/>
                  </a:ext>
                </a:extLst>
              </p:cNvPr>
              <p:cNvSpPr/>
              <p:nvPr/>
            </p:nvSpPr>
            <p:spPr>
              <a:xfrm>
                <a:off x="3044999" y="1355033"/>
                <a:ext cx="1192133" cy="1192133"/>
              </a:xfrm>
              <a:prstGeom prst="ellipse">
                <a:avLst/>
              </a:prstGeom>
              <a:noFill/>
              <a:ln w="19050">
                <a:solidFill>
                  <a:srgbClr val="ED14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latin typeface="Gotham HTF Book" pitchFamily="2" charset="77"/>
                  </a:rPr>
                  <a:t>fcf3ff6</a:t>
                </a:r>
              </a:p>
            </p:txBody>
          </p:sp>
          <p:sp>
            <p:nvSpPr>
              <p:cNvPr id="19" name="Elipse 3">
                <a:extLst>
                  <a:ext uri="{FF2B5EF4-FFF2-40B4-BE49-F238E27FC236}">
                    <a16:creationId xmlns:a16="http://schemas.microsoft.com/office/drawing/2014/main" id="{C5259554-CA4F-0D46-9927-21B675F40D77}"/>
                  </a:ext>
                </a:extLst>
              </p:cNvPr>
              <p:cNvSpPr/>
              <p:nvPr/>
            </p:nvSpPr>
            <p:spPr>
              <a:xfrm>
                <a:off x="6695065" y="1355031"/>
                <a:ext cx="1192133" cy="1192133"/>
              </a:xfrm>
              <a:prstGeom prst="ellipse">
                <a:avLst/>
              </a:prstGeom>
              <a:noFill/>
              <a:ln w="19050">
                <a:solidFill>
                  <a:srgbClr val="ED14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latin typeface="Gotham HTF Book" pitchFamily="2" charset="77"/>
                  </a:rPr>
                  <a:t>15a8260</a:t>
                </a:r>
              </a:p>
            </p:txBody>
          </p:sp>
          <p:sp>
            <p:nvSpPr>
              <p:cNvPr id="20" name="Elipse 4">
                <a:extLst>
                  <a:ext uri="{FF2B5EF4-FFF2-40B4-BE49-F238E27FC236}">
                    <a16:creationId xmlns:a16="http://schemas.microsoft.com/office/drawing/2014/main" id="{CEFEE1F2-0D0D-A748-A5FD-D6B62B6692FE}"/>
                  </a:ext>
                </a:extLst>
              </p:cNvPr>
              <p:cNvSpPr/>
              <p:nvPr/>
            </p:nvSpPr>
            <p:spPr>
              <a:xfrm>
                <a:off x="4870032" y="1355032"/>
                <a:ext cx="1192133" cy="1192133"/>
              </a:xfrm>
              <a:prstGeom prst="ellipse">
                <a:avLst/>
              </a:prstGeom>
              <a:noFill/>
              <a:ln w="19050">
                <a:solidFill>
                  <a:srgbClr val="ED14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>
                    <a:latin typeface="Gotham HTF Book" pitchFamily="2" charset="77"/>
                  </a:rPr>
                  <a:t>a17e461</a:t>
                </a:r>
              </a:p>
            </p:txBody>
          </p:sp>
        </p:grp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E9EE797F-E074-3A48-B159-9BAF2FB71699}"/>
                </a:ext>
              </a:extLst>
            </p:cNvPr>
            <p:cNvCxnSpPr>
              <a:cxnSpLocks/>
            </p:cNvCxnSpPr>
            <p:nvPr/>
          </p:nvCxnSpPr>
          <p:spPr>
            <a:xfrm>
              <a:off x="2430515" y="1951097"/>
              <a:ext cx="519162" cy="0"/>
            </a:xfrm>
            <a:prstGeom prst="straightConnector1">
              <a:avLst/>
            </a:prstGeom>
            <a:ln w="12700">
              <a:solidFill>
                <a:srgbClr val="ED14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0018C965-7128-B44F-A0B0-FEECA0EDBFD2}"/>
                </a:ext>
              </a:extLst>
            </p:cNvPr>
            <p:cNvCxnSpPr>
              <a:cxnSpLocks/>
            </p:cNvCxnSpPr>
            <p:nvPr/>
          </p:nvCxnSpPr>
          <p:spPr>
            <a:xfrm>
              <a:off x="4259315" y="1951097"/>
              <a:ext cx="519162" cy="0"/>
            </a:xfrm>
            <a:prstGeom prst="straightConnector1">
              <a:avLst/>
            </a:prstGeom>
            <a:ln w="12700">
              <a:solidFill>
                <a:srgbClr val="ED14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E06A7905-096F-F346-8C77-B7F7263C3161}"/>
                </a:ext>
              </a:extLst>
            </p:cNvPr>
            <p:cNvCxnSpPr>
              <a:cxnSpLocks/>
            </p:cNvCxnSpPr>
            <p:nvPr/>
          </p:nvCxnSpPr>
          <p:spPr>
            <a:xfrm>
              <a:off x="6068450" y="1951097"/>
              <a:ext cx="519162" cy="0"/>
            </a:xfrm>
            <a:prstGeom prst="straightConnector1">
              <a:avLst/>
            </a:prstGeom>
            <a:ln w="12700">
              <a:solidFill>
                <a:srgbClr val="ED14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61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3420315"/>
            <a:ext cx="7529689" cy="104757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Dentro do nosso projeto, esse “galho” é uma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principal é chamada Master.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Por padrão, o HEAD aponta sempre para o último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da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17" name="Elipse 1">
            <a:extLst>
              <a:ext uri="{FF2B5EF4-FFF2-40B4-BE49-F238E27FC236}">
                <a16:creationId xmlns:a16="http://schemas.microsoft.com/office/drawing/2014/main" id="{2C89AA34-81EF-8749-8608-8D8D6FE34AE4}"/>
              </a:ext>
            </a:extLst>
          </p:cNvPr>
          <p:cNvSpPr/>
          <p:nvPr/>
        </p:nvSpPr>
        <p:spPr>
          <a:xfrm>
            <a:off x="1238382" y="1649257"/>
            <a:ext cx="1192133" cy="1192133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Gotham HTF Book" pitchFamily="2" charset="77"/>
              </a:rPr>
              <a:t>ab83fa4</a:t>
            </a:r>
          </a:p>
        </p:txBody>
      </p:sp>
      <p:sp>
        <p:nvSpPr>
          <p:cNvPr id="18" name="Elipse 2">
            <a:extLst>
              <a:ext uri="{FF2B5EF4-FFF2-40B4-BE49-F238E27FC236}">
                <a16:creationId xmlns:a16="http://schemas.microsoft.com/office/drawing/2014/main" id="{E3553FAC-AA0F-944B-8EC3-77161803ECD1}"/>
              </a:ext>
            </a:extLst>
          </p:cNvPr>
          <p:cNvSpPr/>
          <p:nvPr/>
        </p:nvSpPr>
        <p:spPr>
          <a:xfrm>
            <a:off x="3063417" y="1649256"/>
            <a:ext cx="1192133" cy="1192133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Gotham HTF Book" pitchFamily="2" charset="77"/>
              </a:rPr>
              <a:t>fcf3ff6</a:t>
            </a:r>
          </a:p>
        </p:txBody>
      </p:sp>
      <p:sp>
        <p:nvSpPr>
          <p:cNvPr id="19" name="Elipse 3">
            <a:extLst>
              <a:ext uri="{FF2B5EF4-FFF2-40B4-BE49-F238E27FC236}">
                <a16:creationId xmlns:a16="http://schemas.microsoft.com/office/drawing/2014/main" id="{C5259554-CA4F-0D46-9927-21B675F40D77}"/>
              </a:ext>
            </a:extLst>
          </p:cNvPr>
          <p:cNvSpPr/>
          <p:nvPr/>
        </p:nvSpPr>
        <p:spPr>
          <a:xfrm>
            <a:off x="6713483" y="1649254"/>
            <a:ext cx="1192133" cy="1192133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Gotham HTF Book" pitchFamily="2" charset="77"/>
              </a:rPr>
              <a:t>15a8260</a:t>
            </a:r>
          </a:p>
        </p:txBody>
      </p:sp>
      <p:sp>
        <p:nvSpPr>
          <p:cNvPr id="20" name="Elipse 4">
            <a:extLst>
              <a:ext uri="{FF2B5EF4-FFF2-40B4-BE49-F238E27FC236}">
                <a16:creationId xmlns:a16="http://schemas.microsoft.com/office/drawing/2014/main" id="{CEFEE1F2-0D0D-A748-A5FD-D6B62B6692FE}"/>
              </a:ext>
            </a:extLst>
          </p:cNvPr>
          <p:cNvSpPr/>
          <p:nvPr/>
        </p:nvSpPr>
        <p:spPr>
          <a:xfrm>
            <a:off x="4888450" y="1649255"/>
            <a:ext cx="1192133" cy="1192133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Gotham HTF Book" pitchFamily="2" charset="77"/>
              </a:rPr>
              <a:t>a17e461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9EE797F-E074-3A48-B159-9BAF2FB71699}"/>
              </a:ext>
            </a:extLst>
          </p:cNvPr>
          <p:cNvCxnSpPr>
            <a:cxnSpLocks/>
          </p:cNvCxnSpPr>
          <p:nvPr/>
        </p:nvCxnSpPr>
        <p:spPr>
          <a:xfrm>
            <a:off x="2430515" y="2245320"/>
            <a:ext cx="519162" cy="0"/>
          </a:xfrm>
          <a:prstGeom prst="straightConnector1">
            <a:avLst/>
          </a:prstGeom>
          <a:ln w="127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018C965-7128-B44F-A0B0-FEECA0EDBFD2}"/>
              </a:ext>
            </a:extLst>
          </p:cNvPr>
          <p:cNvCxnSpPr>
            <a:cxnSpLocks/>
          </p:cNvCxnSpPr>
          <p:nvPr/>
        </p:nvCxnSpPr>
        <p:spPr>
          <a:xfrm>
            <a:off x="4259315" y="2245320"/>
            <a:ext cx="519162" cy="0"/>
          </a:xfrm>
          <a:prstGeom prst="straightConnector1">
            <a:avLst/>
          </a:prstGeom>
          <a:ln w="127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06A7905-096F-F346-8C77-B7F7263C3161}"/>
              </a:ext>
            </a:extLst>
          </p:cNvPr>
          <p:cNvCxnSpPr>
            <a:cxnSpLocks/>
          </p:cNvCxnSpPr>
          <p:nvPr/>
        </p:nvCxnSpPr>
        <p:spPr>
          <a:xfrm>
            <a:off x="6068450" y="2245320"/>
            <a:ext cx="519162" cy="0"/>
          </a:xfrm>
          <a:prstGeom prst="straightConnector1">
            <a:avLst/>
          </a:prstGeom>
          <a:ln w="127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 para Baixo 1">
            <a:extLst>
              <a:ext uri="{FF2B5EF4-FFF2-40B4-BE49-F238E27FC236}">
                <a16:creationId xmlns:a16="http://schemas.microsoft.com/office/drawing/2014/main" id="{46E7FCD2-50D7-194E-92FA-5E97E94E051D}"/>
              </a:ext>
            </a:extLst>
          </p:cNvPr>
          <p:cNvSpPr/>
          <p:nvPr/>
        </p:nvSpPr>
        <p:spPr>
          <a:xfrm>
            <a:off x="7159146" y="1000876"/>
            <a:ext cx="300805" cy="513570"/>
          </a:xfrm>
          <a:prstGeom prst="downArrow">
            <a:avLst/>
          </a:prstGeom>
          <a:noFill/>
          <a:ln>
            <a:solidFill>
              <a:srgbClr val="ED1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C873786-208F-4045-89F0-9A7EFD5133DE}"/>
              </a:ext>
            </a:extLst>
          </p:cNvPr>
          <p:cNvSpPr txBox="1"/>
          <p:nvPr/>
        </p:nvSpPr>
        <p:spPr>
          <a:xfrm>
            <a:off x="6980881" y="597524"/>
            <a:ext cx="657333" cy="36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DAE3F3"/>
                </a:solidFill>
                <a:latin typeface="Gotham HTF Medium" pitchFamily="2" charset="77"/>
                <a:cs typeface="Gotham HTF Book"/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0997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3420315"/>
            <a:ext cx="7529689" cy="89368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Quando executamos nosso comando de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checkout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nós movemos esse ponteiro “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head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” para outro ponto dentro da nossa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que o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git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nos informa é, justamente, sobre essa movimentação que foi feita.</a:t>
            </a:r>
          </a:p>
        </p:txBody>
      </p:sp>
      <p:sp>
        <p:nvSpPr>
          <p:cNvPr id="17" name="Elipse 1">
            <a:extLst>
              <a:ext uri="{FF2B5EF4-FFF2-40B4-BE49-F238E27FC236}">
                <a16:creationId xmlns:a16="http://schemas.microsoft.com/office/drawing/2014/main" id="{2C89AA34-81EF-8749-8608-8D8D6FE34AE4}"/>
              </a:ext>
            </a:extLst>
          </p:cNvPr>
          <p:cNvSpPr/>
          <p:nvPr/>
        </p:nvSpPr>
        <p:spPr>
          <a:xfrm>
            <a:off x="1238382" y="1649257"/>
            <a:ext cx="1192133" cy="1192133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Gotham HTF Book" pitchFamily="2" charset="77"/>
              </a:rPr>
              <a:t>ab83fa4</a:t>
            </a:r>
          </a:p>
        </p:txBody>
      </p:sp>
      <p:sp>
        <p:nvSpPr>
          <p:cNvPr id="18" name="Elipse 2">
            <a:extLst>
              <a:ext uri="{FF2B5EF4-FFF2-40B4-BE49-F238E27FC236}">
                <a16:creationId xmlns:a16="http://schemas.microsoft.com/office/drawing/2014/main" id="{E3553FAC-AA0F-944B-8EC3-77161803ECD1}"/>
              </a:ext>
            </a:extLst>
          </p:cNvPr>
          <p:cNvSpPr/>
          <p:nvPr/>
        </p:nvSpPr>
        <p:spPr>
          <a:xfrm>
            <a:off x="3063417" y="1649256"/>
            <a:ext cx="1192133" cy="1192133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Gotham HTF Book" pitchFamily="2" charset="77"/>
              </a:rPr>
              <a:t>fcf3ff6</a:t>
            </a:r>
          </a:p>
        </p:txBody>
      </p:sp>
      <p:sp>
        <p:nvSpPr>
          <p:cNvPr id="19" name="Elipse 3">
            <a:extLst>
              <a:ext uri="{FF2B5EF4-FFF2-40B4-BE49-F238E27FC236}">
                <a16:creationId xmlns:a16="http://schemas.microsoft.com/office/drawing/2014/main" id="{C5259554-CA4F-0D46-9927-21B675F40D77}"/>
              </a:ext>
            </a:extLst>
          </p:cNvPr>
          <p:cNvSpPr/>
          <p:nvPr/>
        </p:nvSpPr>
        <p:spPr>
          <a:xfrm>
            <a:off x="6713483" y="1649254"/>
            <a:ext cx="1192133" cy="1192133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Gotham HTF Book" pitchFamily="2" charset="77"/>
              </a:rPr>
              <a:t>15a8260</a:t>
            </a:r>
          </a:p>
        </p:txBody>
      </p:sp>
      <p:sp>
        <p:nvSpPr>
          <p:cNvPr id="20" name="Elipse 4">
            <a:extLst>
              <a:ext uri="{FF2B5EF4-FFF2-40B4-BE49-F238E27FC236}">
                <a16:creationId xmlns:a16="http://schemas.microsoft.com/office/drawing/2014/main" id="{CEFEE1F2-0D0D-A748-A5FD-D6B62B6692FE}"/>
              </a:ext>
            </a:extLst>
          </p:cNvPr>
          <p:cNvSpPr/>
          <p:nvPr/>
        </p:nvSpPr>
        <p:spPr>
          <a:xfrm>
            <a:off x="4888450" y="1649255"/>
            <a:ext cx="1192133" cy="1192133"/>
          </a:xfrm>
          <a:prstGeom prst="ellipse">
            <a:avLst/>
          </a:prstGeom>
          <a:noFill/>
          <a:ln w="19050"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Gotham HTF Book" pitchFamily="2" charset="77"/>
              </a:rPr>
              <a:t>a17e461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9EE797F-E074-3A48-B159-9BAF2FB71699}"/>
              </a:ext>
            </a:extLst>
          </p:cNvPr>
          <p:cNvCxnSpPr>
            <a:cxnSpLocks/>
          </p:cNvCxnSpPr>
          <p:nvPr/>
        </p:nvCxnSpPr>
        <p:spPr>
          <a:xfrm>
            <a:off x="2430515" y="2245320"/>
            <a:ext cx="519162" cy="0"/>
          </a:xfrm>
          <a:prstGeom prst="straightConnector1">
            <a:avLst/>
          </a:prstGeom>
          <a:ln w="127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018C965-7128-B44F-A0B0-FEECA0EDBFD2}"/>
              </a:ext>
            </a:extLst>
          </p:cNvPr>
          <p:cNvCxnSpPr>
            <a:cxnSpLocks/>
          </p:cNvCxnSpPr>
          <p:nvPr/>
        </p:nvCxnSpPr>
        <p:spPr>
          <a:xfrm>
            <a:off x="4259315" y="2245320"/>
            <a:ext cx="519162" cy="0"/>
          </a:xfrm>
          <a:prstGeom prst="straightConnector1">
            <a:avLst/>
          </a:prstGeom>
          <a:ln w="127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E06A7905-096F-F346-8C77-B7F7263C3161}"/>
              </a:ext>
            </a:extLst>
          </p:cNvPr>
          <p:cNvCxnSpPr>
            <a:cxnSpLocks/>
          </p:cNvCxnSpPr>
          <p:nvPr/>
        </p:nvCxnSpPr>
        <p:spPr>
          <a:xfrm>
            <a:off x="6068450" y="2245320"/>
            <a:ext cx="519162" cy="0"/>
          </a:xfrm>
          <a:prstGeom prst="straightConnector1">
            <a:avLst/>
          </a:prstGeom>
          <a:ln w="12700">
            <a:solidFill>
              <a:srgbClr val="ED1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eta para Baixo 1">
            <a:extLst>
              <a:ext uri="{FF2B5EF4-FFF2-40B4-BE49-F238E27FC236}">
                <a16:creationId xmlns:a16="http://schemas.microsoft.com/office/drawing/2014/main" id="{46E7FCD2-50D7-194E-92FA-5E97E94E051D}"/>
              </a:ext>
            </a:extLst>
          </p:cNvPr>
          <p:cNvSpPr/>
          <p:nvPr/>
        </p:nvSpPr>
        <p:spPr>
          <a:xfrm>
            <a:off x="1684320" y="1000876"/>
            <a:ext cx="300805" cy="513570"/>
          </a:xfrm>
          <a:prstGeom prst="downArrow">
            <a:avLst/>
          </a:prstGeom>
          <a:noFill/>
          <a:ln>
            <a:solidFill>
              <a:srgbClr val="ED1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C873786-208F-4045-89F0-9A7EFD5133DE}"/>
              </a:ext>
            </a:extLst>
          </p:cNvPr>
          <p:cNvSpPr txBox="1"/>
          <p:nvPr/>
        </p:nvSpPr>
        <p:spPr>
          <a:xfrm>
            <a:off x="1505781" y="593053"/>
            <a:ext cx="657333" cy="368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400" dirty="0">
                <a:solidFill>
                  <a:srgbClr val="DAE3F3"/>
                </a:solidFill>
                <a:latin typeface="Gotham HTF Medium" pitchFamily="2" charset="77"/>
                <a:cs typeface="Gotham HTF Book"/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27123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D13D498-DC45-CB4A-AED7-EFD11C7D4560}"/>
              </a:ext>
            </a:extLst>
          </p:cNvPr>
          <p:cNvGrpSpPr/>
          <p:nvPr/>
        </p:nvGrpSpPr>
        <p:grpSpPr>
          <a:xfrm>
            <a:off x="807155" y="1665709"/>
            <a:ext cx="7529689" cy="1996748"/>
            <a:chOff x="807155" y="1588407"/>
            <a:chExt cx="7529689" cy="1996748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807155" y="2445250"/>
              <a:ext cx="7529689" cy="1139905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Tecle ENTER após digitar.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Se executarmos um simples </a:t>
              </a:r>
              <a:r>
                <a:rPr lang="pt-BR" sz="1200" i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git</a:t>
              </a:r>
              <a:r>
                <a:rPr lang="pt-BR" sz="1200" i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log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, não vamos enxergar os outros commits, justamente porque estamos apontando para um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muito antigo.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 o </a:t>
              </a:r>
              <a:r>
                <a:rPr lang="pt-BR" sz="1200" i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git</a:t>
              </a:r>
              <a:r>
                <a:rPr lang="pt-BR" sz="1200" i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log –</a:t>
              </a:r>
              <a:r>
                <a:rPr lang="pt-BR" sz="1200" i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all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, veremos todos os commits do nosso repositório.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5C2703E-4E9C-2D48-A98F-0592ABB2000B}"/>
                </a:ext>
              </a:extLst>
            </p:cNvPr>
            <p:cNvSpPr txBox="1"/>
            <p:nvPr/>
          </p:nvSpPr>
          <p:spPr>
            <a:xfrm>
              <a:off x="1079499" y="1588407"/>
              <a:ext cx="6985000" cy="44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log --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all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--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oneline</a:t>
              </a:r>
              <a:endPara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9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282C32F4-328D-3340-84A3-5EF585DF93C9}"/>
              </a:ext>
            </a:extLst>
          </p:cNvPr>
          <p:cNvGrpSpPr/>
          <p:nvPr/>
        </p:nvGrpSpPr>
        <p:grpSpPr>
          <a:xfrm>
            <a:off x="949954" y="1607011"/>
            <a:ext cx="7244092" cy="1929478"/>
            <a:chOff x="949954" y="1543229"/>
            <a:chExt cx="7244092" cy="1929478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949954" y="2825244"/>
              <a:ext cx="7244092" cy="647463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Perceba como é fácil visualizarmos: nossa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branch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master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continua</a:t>
              </a:r>
              <a:r>
                <a:rPr lang="pt-BR" sz="1200" i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terminando 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no último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que foi feito nela, e agora, temporariamente, nosso ponteiro está apontando para o primeiro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que foi realizado.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5712327D-00D8-524A-B9AC-1C66C3882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954" y="1543229"/>
              <a:ext cx="7244092" cy="945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49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D13D498-DC45-CB4A-AED7-EFD11C7D4560}"/>
              </a:ext>
            </a:extLst>
          </p:cNvPr>
          <p:cNvGrpSpPr/>
          <p:nvPr/>
        </p:nvGrpSpPr>
        <p:grpSpPr>
          <a:xfrm>
            <a:off x="807156" y="1834986"/>
            <a:ext cx="7529689" cy="1473528"/>
            <a:chOff x="807155" y="1588407"/>
            <a:chExt cx="7529689" cy="1473528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807155" y="2445250"/>
              <a:ext cx="7529689" cy="616685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Tecle ENTER após digitar.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Esse comando vai posicionar nosso HEAD exatamente no último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feito na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branch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master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.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5C2703E-4E9C-2D48-A98F-0592ABB2000B}"/>
                </a:ext>
              </a:extLst>
            </p:cNvPr>
            <p:cNvSpPr txBox="1"/>
            <p:nvPr/>
          </p:nvSpPr>
          <p:spPr>
            <a:xfrm>
              <a:off x="1079499" y="1588407"/>
              <a:ext cx="6985000" cy="44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checkout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master</a:t>
              </a:r>
              <a:endPara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1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593272" y="1986974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JAVA: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91A3AD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  <a:t>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LÓGICA DE PROGRAMAÇÃO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3970986" y="3283685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4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79500" y="1028859"/>
            <a:ext cx="6985000" cy="308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Agora, vamos navegar para o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commit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com a descrição: “Conteúdo final do arquivo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NavegandoCommits.java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”?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Se quisermos realizar essa navegação e continuarmos modificando nosso projeto a partir daí, há duas alternativas possíveis: 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1. Podemos criar uma nova </a:t>
            </a:r>
            <a:r>
              <a:rPr lang="pt-BR" sz="1600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2. Podemos </a:t>
            </a:r>
            <a:r>
              <a:rPr lang="pt-BR" sz="1600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resetar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o projeto para um </a:t>
            </a:r>
            <a:r>
              <a:rPr lang="pt-BR" sz="1600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commit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específico, fazendo com que a </a:t>
            </a:r>
            <a:r>
              <a:rPr lang="pt-BR" sz="1600" dirty="0" err="1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 termine nele.</a:t>
            </a:r>
          </a:p>
        </p:txBody>
      </p:sp>
    </p:spTree>
    <p:extLst>
      <p:ext uri="{BB962C8B-B14F-4D97-AF65-F5344CB8AC3E}">
        <p14:creationId xmlns:p14="http://schemas.microsoft.com/office/powerpoint/2010/main" val="298564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79500" y="1367413"/>
            <a:ext cx="6985000" cy="2408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Criar uma nova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é a solução perfeita para quando temos um projeto em melhoria contínua: mantém-se a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master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para a versão “oficial” e uma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branch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alternativa para o que está em desenvolvimento.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Faremos isso na próxima aula. </a:t>
            </a:r>
            <a:r>
              <a:rPr lang="pt-BR" sz="1600" dirty="0">
                <a:solidFill>
                  <a:srgbClr val="F50566"/>
                </a:solidFill>
                <a:latin typeface="Gotham HTF Light" pitchFamily="50" charset="0"/>
                <a:cs typeface="Gotham HTF Book"/>
              </a:rPr>
              <a:t>Na aula de hoje, vamos apenas realizar um reset.</a:t>
            </a:r>
          </a:p>
        </p:txBody>
      </p:sp>
    </p:spTree>
    <p:extLst>
      <p:ext uri="{BB962C8B-B14F-4D97-AF65-F5344CB8AC3E}">
        <p14:creationId xmlns:p14="http://schemas.microsoft.com/office/powerpoint/2010/main" val="4119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D13D498-DC45-CB4A-AED7-EFD11C7D4560}"/>
              </a:ext>
            </a:extLst>
          </p:cNvPr>
          <p:cNvGrpSpPr/>
          <p:nvPr/>
        </p:nvGrpSpPr>
        <p:grpSpPr>
          <a:xfrm>
            <a:off x="807155" y="1573376"/>
            <a:ext cx="7529689" cy="1996748"/>
            <a:chOff x="807155" y="1588407"/>
            <a:chExt cx="7529689" cy="1996748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807155" y="2445250"/>
              <a:ext cx="7529689" cy="1139905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Esse comando vai realizar um hard reset em nosso projeto, fazendo com que ele volte para um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específico e todos os commits posteriores sejam ignorados.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É um comando poderoso, portanto deve ser usado com cuidado.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O número refere-se à posição do </a:t>
              </a:r>
              <a:r>
                <a:rPr lang="pt-BR" sz="12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2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dentro do log, sendo que o mais recente tem número 0.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5C2703E-4E9C-2D48-A98F-0592ABB2000B}"/>
                </a:ext>
              </a:extLst>
            </p:cNvPr>
            <p:cNvSpPr txBox="1"/>
            <p:nvPr/>
          </p:nvSpPr>
          <p:spPr>
            <a:xfrm>
              <a:off x="1079499" y="1588407"/>
              <a:ext cx="6985000" cy="44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reset --hard 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HEAD~numero_do_commit</a:t>
              </a:r>
              <a:endPara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3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D13D498-DC45-CB4A-AED7-EFD11C7D4560}"/>
              </a:ext>
            </a:extLst>
          </p:cNvPr>
          <p:cNvGrpSpPr/>
          <p:nvPr/>
        </p:nvGrpSpPr>
        <p:grpSpPr>
          <a:xfrm>
            <a:off x="1079500" y="1796580"/>
            <a:ext cx="6985000" cy="1550340"/>
            <a:chOff x="1079499" y="1588407"/>
            <a:chExt cx="6985000" cy="1550340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312189" y="2398951"/>
              <a:ext cx="6519620" cy="739796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Após voltarmos para o último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por meio do comando </a:t>
              </a:r>
              <a:r>
                <a:rPr lang="pt-BR" sz="1400" i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git checkout </a:t>
              </a:r>
              <a:r>
                <a:rPr lang="pt-BR" sz="1400" i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master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, o comando acima vai nos mostrar os 4 commits existentes em nosso projeto.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5C2703E-4E9C-2D48-A98F-0592ABB2000B}"/>
                </a:ext>
              </a:extLst>
            </p:cNvPr>
            <p:cNvSpPr txBox="1"/>
            <p:nvPr/>
          </p:nvSpPr>
          <p:spPr>
            <a:xfrm>
              <a:off x="1079499" y="1588407"/>
              <a:ext cx="6985000" cy="44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log --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all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--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oneline</a:t>
              </a:r>
              <a:endPara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7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3B317D12-967A-2F41-B693-3F385516B77A}"/>
              </a:ext>
            </a:extLst>
          </p:cNvPr>
          <p:cNvGrpSpPr/>
          <p:nvPr/>
        </p:nvGrpSpPr>
        <p:grpSpPr>
          <a:xfrm>
            <a:off x="942467" y="1117430"/>
            <a:ext cx="7259064" cy="2693196"/>
            <a:chOff x="942467" y="1215042"/>
            <a:chExt cx="7259064" cy="2693196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942467" y="2429779"/>
              <a:ext cx="7259063" cy="1478459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Podemos notar duas coisas: 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1. Nosso ponteiro HEAD voltou para o último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que foi realizado         na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branch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master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. 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2. O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de mensagem “conteúdo final do arquivo navegando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commmits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” tem número 1 (afinal de contas, é o penúltimo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realizado).</a:t>
              </a:r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4E27ABF4-9F97-D942-A23E-569985EB5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468" y="1215042"/>
              <a:ext cx="7259063" cy="83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4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D13D498-DC45-CB4A-AED7-EFD11C7D4560}"/>
              </a:ext>
            </a:extLst>
          </p:cNvPr>
          <p:cNvGrpSpPr/>
          <p:nvPr/>
        </p:nvGrpSpPr>
        <p:grpSpPr>
          <a:xfrm>
            <a:off x="1079500" y="1796580"/>
            <a:ext cx="6985000" cy="1550340"/>
            <a:chOff x="1079499" y="1588407"/>
            <a:chExt cx="6985000" cy="1550340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312189" y="2398951"/>
              <a:ext cx="6519620" cy="739796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Esse comando vai fazer com que o HEAD do nosso projeto aponte para o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“Conteúdo final do arquivo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NavegandoCommits.java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” e indicando que nossa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branch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master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se encerra nele.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5C2703E-4E9C-2D48-A98F-0592ABB2000B}"/>
                </a:ext>
              </a:extLst>
            </p:cNvPr>
            <p:cNvSpPr txBox="1"/>
            <p:nvPr/>
          </p:nvSpPr>
          <p:spPr>
            <a:xfrm>
              <a:off x="1079499" y="1588407"/>
              <a:ext cx="6985000" cy="44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reset --hard HEAD~1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14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EFB4DA7B-F49A-A941-A34D-EA2CDDC8B2B2}"/>
              </a:ext>
            </a:extLst>
          </p:cNvPr>
          <p:cNvGrpSpPr/>
          <p:nvPr/>
        </p:nvGrpSpPr>
        <p:grpSpPr>
          <a:xfrm>
            <a:off x="1156217" y="1479492"/>
            <a:ext cx="6831565" cy="2184515"/>
            <a:chOff x="1156217" y="1337546"/>
            <a:chExt cx="6831565" cy="2184515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156217" y="2782265"/>
              <a:ext cx="6831565" cy="739796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Se executarmos um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git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log após termos feito um hard reset, vamos observar que agora o identificador </a:t>
              </a:r>
              <a:r>
                <a:rPr lang="pt-BR" sz="1400" i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master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não aparece mais no último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, e sim no penúltimo.</a:t>
              </a:r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9D7B0CC-7E1A-F949-A23E-DE6FF7B44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6217" y="1337546"/>
              <a:ext cx="6831565" cy="1023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599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21803" y="3440647"/>
            <a:ext cx="7511969" cy="1109128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 Eclipse, adicione uma nova linha no arquivo “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NavegandoCommits.java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”,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printando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uma mensagem.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Faremos isso apenas para podermos realizar um novo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 ver o que aconteceu com nosso projeto.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CFFD24-E2DD-DE40-B944-361D716B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69" y="312477"/>
            <a:ext cx="3917862" cy="295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9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6CEF839-AC4E-5A4E-B9C9-163E0920C1E2}"/>
              </a:ext>
            </a:extLst>
          </p:cNvPr>
          <p:cNvGrpSpPr/>
          <p:nvPr/>
        </p:nvGrpSpPr>
        <p:grpSpPr>
          <a:xfrm>
            <a:off x="1620451" y="1553511"/>
            <a:ext cx="5903098" cy="2036477"/>
            <a:chOff x="1620451" y="1310443"/>
            <a:chExt cx="5903098" cy="2036477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620451" y="2607124"/>
              <a:ext cx="5903098" cy="739796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Depois de fazer a inclusão da linha no arquivo anterior, realize um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git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add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* para incluir as modificações e um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git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commit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a fim de garantir que sejam registradas.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5C2703E-4E9C-2D48-A98F-0592ABB2000B}"/>
                </a:ext>
              </a:extLst>
            </p:cNvPr>
            <p:cNvSpPr txBox="1"/>
            <p:nvPr/>
          </p:nvSpPr>
          <p:spPr>
            <a:xfrm>
              <a:off x="1928712" y="1310443"/>
              <a:ext cx="5286576" cy="93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6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6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</a:t>
              </a:r>
              <a:r>
                <a:rPr lang="pt-BR" sz="16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add</a:t>
              </a:r>
              <a:r>
                <a:rPr lang="pt-BR" sz="16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*</a:t>
              </a:r>
            </a:p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6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6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</a:t>
              </a:r>
              <a:r>
                <a:rPr lang="pt-BR" sz="16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commit</a:t>
              </a:r>
              <a:r>
                <a:rPr lang="pt-BR" sz="16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-m “</a:t>
              </a:r>
              <a:r>
                <a:rPr lang="pt-BR" sz="16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Modificacoes</a:t>
              </a:r>
              <a:r>
                <a:rPr lang="pt-BR" sz="16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apos hard reset”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3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56CEF839-AC4E-5A4E-B9C9-163E0920C1E2}"/>
              </a:ext>
            </a:extLst>
          </p:cNvPr>
          <p:cNvGrpSpPr/>
          <p:nvPr/>
        </p:nvGrpSpPr>
        <p:grpSpPr>
          <a:xfrm>
            <a:off x="1620451" y="1777289"/>
            <a:ext cx="5903098" cy="1588921"/>
            <a:chOff x="1620451" y="1310443"/>
            <a:chExt cx="5903098" cy="1588921"/>
          </a:xfrm>
        </p:grpSpPr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620451" y="2159568"/>
              <a:ext cx="5903098" cy="739796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Esse comando exibirá o 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git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log resumido (--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oneline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) com todos os commits do repositório (--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all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) e em modo gráfico, para que vejamos as ramificações (--</a:t>
              </a:r>
              <a:r>
                <a:rPr lang="pt-BR" sz="1400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graph</a:t>
              </a:r>
              <a:r>
                <a:rPr lang="pt-BR" sz="1400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).</a:t>
              </a:r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45C2703E-4E9C-2D48-A98F-0592ABB2000B}"/>
                </a:ext>
              </a:extLst>
            </p:cNvPr>
            <p:cNvSpPr txBox="1"/>
            <p:nvPr/>
          </p:nvSpPr>
          <p:spPr>
            <a:xfrm>
              <a:off x="1928712" y="1310443"/>
              <a:ext cx="5286576" cy="447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685800">
                <a:lnSpc>
                  <a:spcPct val="150000"/>
                </a:lnSpc>
                <a:spcAft>
                  <a:spcPts val="1201"/>
                </a:spcAft>
                <a:defRPr/>
              </a:pP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git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log --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graph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--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all</a:t>
              </a:r>
              <a:r>
                <a:rPr lang="pt-BR" sz="1800" dirty="0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 --</a:t>
              </a:r>
              <a:r>
                <a:rPr lang="pt-BR" sz="1800" dirty="0" err="1">
                  <a:solidFill>
                    <a:srgbClr val="ACC1CC"/>
                  </a:solidFill>
                  <a:latin typeface="Gotham HTF Light" pitchFamily="50" charset="0"/>
                  <a:cs typeface="Gotham HTF Book"/>
                </a:rPr>
                <a:t>oneline</a:t>
              </a:r>
              <a:endParaRPr lang="pt-BR" sz="1800" dirty="0">
                <a:solidFill>
                  <a:srgbClr val="ACC1CC"/>
                </a:solidFill>
                <a:latin typeface="Gotham HTF Light" pitchFamily="50" charset="0"/>
                <a:cs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314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5C6826D-BE87-45B3-9194-AF777A492A5B}"/>
              </a:ext>
            </a:extLst>
          </p:cNvPr>
          <p:cNvGrpSpPr/>
          <p:nvPr/>
        </p:nvGrpSpPr>
        <p:grpSpPr>
          <a:xfrm>
            <a:off x="803913" y="940180"/>
            <a:ext cx="3117888" cy="3117888"/>
            <a:chOff x="1052834" y="1482173"/>
            <a:chExt cx="4157183" cy="415718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E70B74B-9809-47AB-8F7D-D5E278757624}"/>
                </a:ext>
              </a:extLst>
            </p:cNvPr>
            <p:cNvSpPr/>
            <p:nvPr/>
          </p:nvSpPr>
          <p:spPr>
            <a:xfrm>
              <a:off x="1060175" y="1486925"/>
              <a:ext cx="4136450" cy="413589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893ACE"/>
                  </a:gs>
                  <a:gs pos="78000">
                    <a:srgbClr val="F50566">
                      <a:lumMod val="100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Semicírculo 52">
              <a:extLst>
                <a:ext uri="{FF2B5EF4-FFF2-40B4-BE49-F238E27FC236}">
                  <a16:creationId xmlns:a16="http://schemas.microsoft.com/office/drawing/2014/main" id="{94EC6F8C-7861-47B3-BD3A-9649C4191DA5}"/>
                </a:ext>
              </a:extLst>
            </p:cNvPr>
            <p:cNvSpPr/>
            <p:nvPr/>
          </p:nvSpPr>
          <p:spPr>
            <a:xfrm rot="10488132">
              <a:off x="1052834" y="1482173"/>
              <a:ext cx="4157183" cy="4157184"/>
            </a:xfrm>
            <a:prstGeom prst="blockArc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Imagem 3" descr="Pessoa posando para foto em local com neve&#10;&#10;Descrição gerada automaticamente">
            <a:extLst>
              <a:ext uri="{FF2B5EF4-FFF2-40B4-BE49-F238E27FC236}">
                <a16:creationId xmlns:a16="http://schemas.microsoft.com/office/drawing/2014/main" id="{7629EE91-1F08-4042-BDAB-CA2E0BA04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490" t="1832" r="27711" b="66968"/>
          <a:stretch/>
        </p:blipFill>
        <p:spPr>
          <a:xfrm>
            <a:off x="898409" y="1038837"/>
            <a:ext cx="2924355" cy="2924355"/>
          </a:xfrm>
          <a:prstGeom prst="ellipse">
            <a:avLst/>
          </a:prstGeom>
        </p:spPr>
      </p:pic>
      <p:grpSp>
        <p:nvGrpSpPr>
          <p:cNvPr id="60" name="Agrupar 59">
            <a:extLst>
              <a:ext uri="{FF2B5EF4-FFF2-40B4-BE49-F238E27FC236}">
                <a16:creationId xmlns:a16="http://schemas.microsoft.com/office/drawing/2014/main" id="{70459E56-9410-44D5-A4AC-EB29EF0CE4D8}"/>
              </a:ext>
            </a:extLst>
          </p:cNvPr>
          <p:cNvGrpSpPr/>
          <p:nvPr/>
        </p:nvGrpSpPr>
        <p:grpSpPr>
          <a:xfrm>
            <a:off x="1539680" y="4517071"/>
            <a:ext cx="1843600" cy="230832"/>
            <a:chOff x="1958896" y="6022761"/>
            <a:chExt cx="2736808" cy="307776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0F11DA51-C95E-4AC4-B909-BECB74F1B409}"/>
                </a:ext>
              </a:extLst>
            </p:cNvPr>
            <p:cNvSpPr txBox="1"/>
            <p:nvPr/>
          </p:nvSpPr>
          <p:spPr>
            <a:xfrm>
              <a:off x="2121569" y="6022761"/>
              <a:ext cx="257413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andre.david@fiap.com.br</a:t>
              </a:r>
            </a:p>
          </p:txBody>
        </p:sp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945DC0F2-CF13-486B-9675-085444F4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8896" y="6128105"/>
              <a:ext cx="219327" cy="138994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88BF595-6E36-4D78-A069-5CE6921E8647}"/>
              </a:ext>
            </a:extLst>
          </p:cNvPr>
          <p:cNvGrpSpPr/>
          <p:nvPr/>
        </p:nvGrpSpPr>
        <p:grpSpPr>
          <a:xfrm>
            <a:off x="4582773" y="869076"/>
            <a:ext cx="3892135" cy="3484973"/>
            <a:chOff x="4582773" y="483640"/>
            <a:chExt cx="3892135" cy="3484973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7D806FC-27B7-4B97-9D2F-54F29588CE67}"/>
                </a:ext>
              </a:extLst>
            </p:cNvPr>
            <p:cNvSpPr txBox="1"/>
            <p:nvPr/>
          </p:nvSpPr>
          <p:spPr>
            <a:xfrm>
              <a:off x="4757367" y="483640"/>
              <a:ext cx="32071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" pitchFamily="50" charset="0"/>
                  <a:ea typeface="+mn-ea"/>
                  <a:cs typeface="+mn-cs"/>
                </a:rPr>
                <a:t>ANDRÉ DAVID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COORDENADOR ACADÊMICO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BA8C56CE-17B6-4AE0-9508-68DC96E6CB33}"/>
                </a:ext>
              </a:extLst>
            </p:cNvPr>
            <p:cNvSpPr txBox="1"/>
            <p:nvPr/>
          </p:nvSpPr>
          <p:spPr>
            <a:xfrm>
              <a:off x="4582773" y="1229707"/>
              <a:ext cx="3892135" cy="2738906"/>
            </a:xfrm>
            <a:prstGeom prst="rect">
              <a:avLst/>
            </a:prstGeom>
            <a:noFill/>
          </p:spPr>
          <p:txBody>
            <a:bodyPr wrap="square" tIns="35131" rtlCol="0">
              <a:spAutoFit/>
            </a:bodyPr>
            <a:lstStyle>
              <a:defPPr>
                <a:defRPr lang="en-US"/>
              </a:defPPr>
              <a:lvl1pPr marL="0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6789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3577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366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7154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3943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0731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7520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4308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456789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4472C4">
                    <a:lumMod val="20000"/>
                    <a:lumOff val="80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Calibri" panose="020F0502020204030204" pitchFamily="34" charset="0"/>
                </a:rPr>
                <a:t>André é desenvolvedor há 14 anos, e desde os 17 ensina conceitos ligados à computação.</a:t>
              </a:r>
            </a:p>
            <a:p>
              <a:pPr marL="171450" marR="0" lvl="0" indent="-171450" algn="l" defTabSz="456789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4472C4">
                    <a:lumMod val="20000"/>
                    <a:lumOff val="80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Calibri" panose="020F0502020204030204" pitchFamily="34" charset="0"/>
                </a:rPr>
                <a:t>Mestrando em Gestão e Desenvolvimento da Educação Profissional e especialista em Computação Forense, é professor na FIAP desde 2013, além de coordenador do curso de graduação de Tecnologia em Desenvolvimento de Software da FIAP ON.</a:t>
              </a:r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2AE94888-9319-4A26-91D0-703F1A5E4564}"/>
                </a:ext>
              </a:extLst>
            </p:cNvPr>
            <p:cNvCxnSpPr>
              <a:cxnSpLocks/>
            </p:cNvCxnSpPr>
            <p:nvPr/>
          </p:nvCxnSpPr>
          <p:spPr>
            <a:xfrm>
              <a:off x="4826481" y="1093398"/>
              <a:ext cx="25296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893ACE"/>
                  </a:gs>
                  <a:gs pos="100000">
                    <a:srgbClr val="F50566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A74FAE28-4659-43C4-82A2-C3041B53BA6D}"/>
              </a:ext>
            </a:extLst>
          </p:cNvPr>
          <p:cNvGrpSpPr/>
          <p:nvPr/>
        </p:nvGrpSpPr>
        <p:grpSpPr>
          <a:xfrm>
            <a:off x="4280567" y="1495216"/>
            <a:ext cx="41267" cy="2153069"/>
            <a:chOff x="6061450" y="1177505"/>
            <a:chExt cx="86308" cy="4502989"/>
          </a:xfrm>
        </p:grpSpPr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8CF6695B-4974-4A88-BD9B-F8AB8D3C1D5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77505"/>
              <a:ext cx="0" cy="4502989"/>
            </a:xfrm>
            <a:prstGeom prst="line">
              <a:avLst/>
            </a:prstGeom>
            <a:ln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8D89AE49-50F4-4C97-AEB3-D20C77168C43}"/>
                </a:ext>
              </a:extLst>
            </p:cNvPr>
            <p:cNvSpPr/>
            <p:nvPr/>
          </p:nvSpPr>
          <p:spPr>
            <a:xfrm>
              <a:off x="6061450" y="1410552"/>
              <a:ext cx="86308" cy="232912"/>
            </a:xfrm>
            <a:prstGeom prst="roundRect">
              <a:avLst/>
            </a:prstGeom>
            <a:solidFill>
              <a:srgbClr val="F50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F4166263-6FAD-4405-BDB0-11CD25537105}"/>
                </a:ext>
              </a:extLst>
            </p:cNvPr>
            <p:cNvSpPr/>
            <p:nvPr/>
          </p:nvSpPr>
          <p:spPr>
            <a:xfrm>
              <a:off x="6061450" y="5243860"/>
              <a:ext cx="86308" cy="232912"/>
            </a:xfrm>
            <a:prstGeom prst="roundRect">
              <a:avLst/>
            </a:prstGeom>
            <a:solidFill>
              <a:srgbClr val="F50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1316509" y="2985229"/>
            <a:ext cx="6510982" cy="739796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Note que o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identificado pelo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hash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15a8260 agora é uma ramificação da nossa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branch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master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que contém os commits eb83, fcf3, a17e e f3f6(HEAD).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8D7A65-220B-B445-9AD4-9B723AD5D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09" y="1582634"/>
            <a:ext cx="6510982" cy="1151273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8A92829-8FDC-AB48-8425-41BCA9635D9F}"/>
              </a:ext>
            </a:extLst>
          </p:cNvPr>
          <p:cNvCxnSpPr>
            <a:cxnSpLocks/>
          </p:cNvCxnSpPr>
          <p:nvPr/>
        </p:nvCxnSpPr>
        <p:spPr>
          <a:xfrm>
            <a:off x="719138" y="2106592"/>
            <a:ext cx="507779" cy="0"/>
          </a:xfrm>
          <a:prstGeom prst="straightConnector1">
            <a:avLst/>
          </a:prstGeom>
          <a:ln w="19050">
            <a:solidFill>
              <a:srgbClr val="F505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sz="35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Medium"/>
              </a:rPr>
              <a:t>PROGRAMANDO</a:t>
            </a:r>
            <a:r>
              <a:rPr lang="en-US" sz="3500" dirty="0">
                <a:solidFill>
                  <a:srgbClr val="F50566"/>
                </a:solidFill>
                <a:latin typeface="Gotham HTF" pitchFamily="50" charset="0"/>
                <a:cs typeface="Gotham HTF Medium"/>
              </a:rPr>
              <a:t>EM JAVA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572000" y="3089721"/>
            <a:ext cx="1776448" cy="364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Light"/>
              </a:rPr>
              <a:t>LOOP </a:t>
            </a:r>
            <a:r>
              <a:rPr lang="en-US" sz="1802" b="1" dirty="0">
                <a:solidFill>
                  <a:srgbClr val="F50566"/>
                </a:solidFill>
                <a:latin typeface="Gotham HTF" pitchFamily="50" charset="0"/>
                <a:cs typeface="Gotham HTF Bold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51015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956007" y="1105804"/>
            <a:ext cx="7231987" cy="2931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Uma das situações mais recorrentes na vida de um desenvolvedor de sistemas é precisar que um determinado trecho do código seja repetido diversas vezes.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Quem resolve essa questão são os loops. Loops são estruturas de programação capazes de repetir a execução de um determinado trecho do código.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Está difícil de imaginar a utilidade? Então vamos ver um caso prático.</a:t>
            </a:r>
          </a:p>
        </p:txBody>
      </p:sp>
    </p:spTree>
    <p:extLst>
      <p:ext uri="{BB962C8B-B14F-4D97-AF65-F5344CB8AC3E}">
        <p14:creationId xmlns:p14="http://schemas.microsoft.com/office/powerpoint/2010/main" val="109483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79500" y="1290469"/>
            <a:ext cx="6985000" cy="256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No arquivo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LoopWhile.java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encontramos o seguinte problema: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Imagine que uma ONG precise saber a média de altura dos alunos de uma escola.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Sabendo de antemão quantos alunos existem e sem a necessidade de armazenar permanentemente a altura de cada um desses alunos, qual é a melhor forma de calcular essa média?</a:t>
            </a:r>
          </a:p>
        </p:txBody>
      </p:sp>
    </p:spTree>
    <p:extLst>
      <p:ext uri="{BB962C8B-B14F-4D97-AF65-F5344CB8AC3E}">
        <p14:creationId xmlns:p14="http://schemas.microsoft.com/office/powerpoint/2010/main" val="319289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7155" y="378253"/>
            <a:ext cx="752968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altura1, altura2, altura3, altura4, altura5, altura6, media;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1º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altura1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2º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altura2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3º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altura3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4º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altura4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5º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altura5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6º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altura6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media = (altura1 + altura2 + altura3 + altura4 + altura5 + altura6)/6;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media de altura dos alunos é de " + media);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1236091" y="3789353"/>
            <a:ext cx="6671818" cy="986017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código acima resolveria o problema se, de antemão, estabelecêssemos que existem seis alunos, certo?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Mas perceba que o enunciado diz que não precisamos reter a altura dos alunos, uma vez que só usaremos para a média.</a:t>
            </a:r>
          </a:p>
        </p:txBody>
      </p:sp>
    </p:spTree>
    <p:extLst>
      <p:ext uri="{BB962C8B-B14F-4D97-AF65-F5344CB8AC3E}">
        <p14:creationId xmlns:p14="http://schemas.microsoft.com/office/powerpoint/2010/main" val="29952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7155" y="376238"/>
            <a:ext cx="752968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=0.0, media;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1º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2º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3º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4º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5º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6º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media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/6;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media de altura dos alunos é de " + media);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3902312"/>
            <a:ext cx="7529689" cy="647463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Agora já conseguimos eliminar algumas variáveis ao utilizar a variável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somaAlturas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armazenar a soma das alturas digitadas e, posteriormente, dividindo o conteúdo dessa variável por 6 (o número de alunos que fixamos).</a:t>
            </a:r>
          </a:p>
        </p:txBody>
      </p:sp>
    </p:spTree>
    <p:extLst>
      <p:ext uri="{BB962C8B-B14F-4D97-AF65-F5344CB8AC3E}">
        <p14:creationId xmlns:p14="http://schemas.microsoft.com/office/powerpoint/2010/main" val="341486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7154" y="383109"/>
            <a:ext cx="752968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=0.0, media;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1º aluno");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2º aluno");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3º aluno");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4º aluno");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5º aluno");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6º aluno");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media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/6;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media de altura dos alunos é de " + media);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7155" y="3925462"/>
            <a:ext cx="7529689" cy="61668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Vale a pena notar que o nosso programa tem DIVERSAS linhas idênticas. 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 é aí que o Loop pode nos ajudar!</a:t>
            </a:r>
          </a:p>
        </p:txBody>
      </p:sp>
    </p:spTree>
    <p:extLst>
      <p:ext uri="{BB962C8B-B14F-4D97-AF65-F5344CB8AC3E}">
        <p14:creationId xmlns:p14="http://schemas.microsoft.com/office/powerpoint/2010/main" val="13066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79500" y="1552080"/>
            <a:ext cx="6985000" cy="2039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Agora que identificamos em nosso programa uma situação na qual há a repetição de diversas instruções, podemos utilizar um loop para nos ajudar.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O loop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While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é um loop baseado em condição, ou seja, ele continua executando enquanto uma determinada condição é verdadeira.</a:t>
            </a:r>
          </a:p>
        </p:txBody>
      </p:sp>
    </p:spTree>
    <p:extLst>
      <p:ext uri="{BB962C8B-B14F-4D97-AF65-F5344CB8AC3E}">
        <p14:creationId xmlns:p14="http://schemas.microsoft.com/office/powerpoint/2010/main" val="331931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6EE3E9D-7F18-984F-BDF4-A95174753791}"/>
              </a:ext>
            </a:extLst>
          </p:cNvPr>
          <p:cNvGrpSpPr/>
          <p:nvPr/>
        </p:nvGrpSpPr>
        <p:grpSpPr>
          <a:xfrm>
            <a:off x="1164027" y="1872414"/>
            <a:ext cx="7260836" cy="1630070"/>
            <a:chOff x="1186228" y="2022145"/>
            <a:chExt cx="7260836" cy="163007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A7ACF4B-8016-4737-A25D-AACAC758CF4A}"/>
                </a:ext>
              </a:extLst>
            </p:cNvPr>
            <p:cNvSpPr txBox="1"/>
            <p:nvPr/>
          </p:nvSpPr>
          <p:spPr>
            <a:xfrm>
              <a:off x="1186228" y="2022145"/>
              <a:ext cx="726083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while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(condição) {</a:t>
              </a:r>
            </a:p>
            <a:p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//instruções que serão repetidas enquanto a condição for verdadeira</a:t>
              </a:r>
            </a:p>
            <a:p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186229" y="3189418"/>
              <a:ext cx="6815944" cy="462797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A sintaxe do loop </a:t>
              </a:r>
              <a:r>
                <a:rPr lang="pt-BR" sz="1200" b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While</a:t>
              </a: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permite que indiquemos uma condição e um conjunto         de instruções que devem ser repetidas enquanto a condição for verdadeira.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6EE3E9D-7F18-984F-BDF4-A95174753791}"/>
              </a:ext>
            </a:extLst>
          </p:cNvPr>
          <p:cNvGrpSpPr/>
          <p:nvPr/>
        </p:nvGrpSpPr>
        <p:grpSpPr>
          <a:xfrm>
            <a:off x="1150911" y="1840369"/>
            <a:ext cx="6842177" cy="1786492"/>
            <a:chOff x="1150912" y="2130022"/>
            <a:chExt cx="6842177" cy="1786492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A7ACF4B-8016-4737-A25D-AACAC758CF4A}"/>
                </a:ext>
              </a:extLst>
            </p:cNvPr>
            <p:cNvSpPr txBox="1"/>
            <p:nvPr/>
          </p:nvSpPr>
          <p:spPr>
            <a:xfrm>
              <a:off x="1150913" y="2130022"/>
              <a:ext cx="68421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System.out.println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("Digite a altura do 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XXº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aluno");</a:t>
              </a:r>
            </a:p>
            <a:p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= 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+ 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leitor.nextDouble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();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150912" y="3269051"/>
              <a:ext cx="6842176" cy="647463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Todas as linhas idênticas do nosso programa podem ser resumidas nas duas linhas acima: uma mensagem para orientar o usuário e a soma e o armazenamento do valor digitado dentro da variável soma alturas.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16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1F6B344-7CC5-40F4-BDED-F105ECB49FEC}"/>
              </a:ext>
            </a:extLst>
          </p:cNvPr>
          <p:cNvSpPr txBox="1">
            <a:spLocks/>
          </p:cNvSpPr>
          <p:nvPr/>
        </p:nvSpPr>
        <p:spPr>
          <a:xfrm>
            <a:off x="1539572" y="1412003"/>
            <a:ext cx="877056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6CDA22-F4A3-4D61-8BEB-A5040FAAE79B}"/>
              </a:ext>
            </a:extLst>
          </p:cNvPr>
          <p:cNvSpPr txBox="1">
            <a:spLocks/>
          </p:cNvSpPr>
          <p:nvPr/>
        </p:nvSpPr>
        <p:spPr>
          <a:xfrm>
            <a:off x="2782950" y="1412003"/>
            <a:ext cx="5405421" cy="402448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417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IDE, linguagem e variáveis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816D02-90E9-4154-BB30-7C7B00D92AEA}"/>
              </a:ext>
            </a:extLst>
          </p:cNvPr>
          <p:cNvSpPr/>
          <p:nvPr/>
        </p:nvSpPr>
        <p:spPr>
          <a:xfrm>
            <a:off x="2782949" y="1956378"/>
            <a:ext cx="5176822" cy="69179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defTabSz="457611">
              <a:lnSpc>
                <a:spcPct val="150000"/>
              </a:lnSpc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Desvios condicionais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  <a:ea typeface="Roboto" pitchFamily="2" charset="0"/>
              </a:rPr>
              <a:t>: simples, composto e encadeado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Roboto" pitchFamily="2" charset="0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DCD05A-FA55-4775-BF41-7838D9F57718}"/>
              </a:ext>
            </a:extLst>
          </p:cNvPr>
          <p:cNvSpPr/>
          <p:nvPr/>
        </p:nvSpPr>
        <p:spPr>
          <a:xfrm>
            <a:off x="2782949" y="2809365"/>
            <a:ext cx="5198457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Operadores lógicos e switch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F1937C-73FD-4EF6-83BB-4CA7AE0F8A76}"/>
              </a:ext>
            </a:extLst>
          </p:cNvPr>
          <p:cNvSpPr/>
          <p:nvPr/>
        </p:nvSpPr>
        <p:spPr>
          <a:xfrm>
            <a:off x="2782948" y="3501554"/>
            <a:ext cx="4878418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Loop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while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Roboto" pitchFamily="2" charset="0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AF5C86-41FD-4F38-B2F9-D92B02B4C37D}"/>
              </a:ext>
            </a:extLst>
          </p:cNvPr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F38613-04AF-4AD7-8D3A-D2B16C58C481}"/>
              </a:ext>
            </a:extLst>
          </p:cNvPr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9ADAB8-FE1A-472D-A6CB-14A0D32F1EF7}"/>
              </a:ext>
            </a:extLst>
          </p:cNvPr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5E3F55-B15B-42EE-B5C3-0D7B77C3F7BC}"/>
              </a:ext>
            </a:extLst>
          </p:cNvPr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4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9467784-1B2B-4E3C-943D-3A8F2CCC0FBC}"/>
              </a:ext>
            </a:extLst>
          </p:cNvPr>
          <p:cNvSpPr txBox="1">
            <a:spLocks/>
          </p:cNvSpPr>
          <p:nvPr/>
        </p:nvSpPr>
        <p:spPr>
          <a:xfrm>
            <a:off x="1539572" y="2117960"/>
            <a:ext cx="892012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2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95D9366-4D4A-42B2-9188-196E9B2FE5FA}"/>
              </a:ext>
            </a:extLst>
          </p:cNvPr>
          <p:cNvSpPr txBox="1">
            <a:spLocks/>
          </p:cNvSpPr>
          <p:nvPr/>
        </p:nvSpPr>
        <p:spPr>
          <a:xfrm>
            <a:off x="1539572" y="2794319"/>
            <a:ext cx="899490" cy="300184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3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DF1BA2C-3F59-4E24-8FA9-752E1DADD898}"/>
              </a:ext>
            </a:extLst>
          </p:cNvPr>
          <p:cNvSpPr txBox="1">
            <a:spLocks/>
          </p:cNvSpPr>
          <p:nvPr/>
        </p:nvSpPr>
        <p:spPr>
          <a:xfrm>
            <a:off x="1539572" y="3492653"/>
            <a:ext cx="896651" cy="288000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4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F483A14-2214-4D38-BAF9-D254A6CFD802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6EE3E9D-7F18-984F-BDF4-A95174753791}"/>
              </a:ext>
            </a:extLst>
          </p:cNvPr>
          <p:cNvGrpSpPr/>
          <p:nvPr/>
        </p:nvGrpSpPr>
        <p:grpSpPr>
          <a:xfrm>
            <a:off x="132285" y="1296705"/>
            <a:ext cx="7860803" cy="2884067"/>
            <a:chOff x="132285" y="1734447"/>
            <a:chExt cx="7860803" cy="2884067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A7ACF4B-8016-4737-A25D-AACAC758CF4A}"/>
                </a:ext>
              </a:extLst>
            </p:cNvPr>
            <p:cNvSpPr txBox="1"/>
            <p:nvPr/>
          </p:nvSpPr>
          <p:spPr>
            <a:xfrm>
              <a:off x="132285" y="1734447"/>
              <a:ext cx="770572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6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while</a:t>
              </a:r>
              <a:r>
                <a:rPr lang="pt-BR" sz="16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(condição){</a:t>
              </a:r>
            </a:p>
            <a:p>
              <a:pPr lvl="1"/>
              <a:r>
                <a:rPr lang="pt-BR" sz="16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System.out.println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("Digite a altura do 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XXº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aluno");</a:t>
              </a:r>
            </a:p>
            <a:p>
              <a:pPr lvl="1"/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= 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+ 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leitor.nextDouble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6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}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150912" y="3293943"/>
              <a:ext cx="6842176" cy="1324571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Um loop </a:t>
              </a:r>
              <a:r>
                <a:rPr lang="pt-BR" sz="1200" b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while</a:t>
              </a: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pode nos ajudar a repetir as duas linhas pela quantidade de vezes que quisermos.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Porém, temos um problema: como vamos estabelecer uma condição?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Temos 6 alunos em nosso exemplo hipotético, certo? Que tal se estabelecermos que o loop deve rodar enquanto ainda não forem digitadas as alturas de 6 alunos?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46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6EE3E9D-7F18-984F-BDF4-A95174753791}"/>
              </a:ext>
            </a:extLst>
          </p:cNvPr>
          <p:cNvGrpSpPr/>
          <p:nvPr/>
        </p:nvGrpSpPr>
        <p:grpSpPr>
          <a:xfrm>
            <a:off x="159579" y="1538525"/>
            <a:ext cx="7833509" cy="2446751"/>
            <a:chOff x="159579" y="1808066"/>
            <a:chExt cx="7833509" cy="2446751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A7ACF4B-8016-4737-A25D-AACAC758CF4A}"/>
                </a:ext>
              </a:extLst>
            </p:cNvPr>
            <p:cNvSpPr txBox="1"/>
            <p:nvPr/>
          </p:nvSpPr>
          <p:spPr>
            <a:xfrm>
              <a:off x="159579" y="1808066"/>
              <a:ext cx="7705725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6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while</a:t>
              </a:r>
              <a:r>
                <a:rPr lang="pt-BR" sz="16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(?&lt;6){</a:t>
              </a:r>
            </a:p>
            <a:p>
              <a:pPr lvl="1"/>
              <a:r>
                <a:rPr lang="pt-BR" sz="16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System.out.println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("Digite a altura do 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XXº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aluno");</a:t>
              </a:r>
            </a:p>
            <a:p>
              <a:pPr lvl="1"/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= 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+ </a:t>
              </a:r>
              <a:r>
                <a:rPr lang="pt-BR" sz="16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leitor.nextDouble</a:t>
              </a:r>
              <a:r>
                <a:rPr lang="pt-BR" sz="16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6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}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150912" y="3268800"/>
              <a:ext cx="6842176" cy="986017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Agora já sabemos que desejamos que nosso loop execute enquanto ainda não foram digitados 6 alunos, mas nos falta uma forma de estabelecer esse controle na nossa condição.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Uma alternativa é criar uma variável que desempenhe a função de contador.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0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6EE3E9D-7F18-984F-BDF4-A95174753791}"/>
              </a:ext>
            </a:extLst>
          </p:cNvPr>
          <p:cNvGrpSpPr/>
          <p:nvPr/>
        </p:nvGrpSpPr>
        <p:grpSpPr>
          <a:xfrm>
            <a:off x="609956" y="1285036"/>
            <a:ext cx="7705725" cy="2686591"/>
            <a:chOff x="609956" y="1554577"/>
            <a:chExt cx="7705725" cy="2686591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A7ACF4B-8016-4737-A25D-AACAC758CF4A}"/>
                </a:ext>
              </a:extLst>
            </p:cNvPr>
            <p:cNvSpPr txBox="1"/>
            <p:nvPr/>
          </p:nvSpPr>
          <p:spPr>
            <a:xfrm>
              <a:off x="609956" y="1554577"/>
              <a:ext cx="7705725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i = 0;</a:t>
              </a:r>
            </a:p>
            <a:p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while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(i&lt;6){</a:t>
              </a:r>
            </a:p>
            <a:p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System.out.println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("Digite a altura do 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XXº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aluno");</a:t>
              </a:r>
            </a:p>
            <a:p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= 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+ 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leitor.nextDouble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150912" y="3255151"/>
              <a:ext cx="6842176" cy="986017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Agora já sabemos que desejamos que nosso loop execute enquanto ainda não foram digitados 6 alunos, mas nos falta uma forma de estabelecer esse controle na nossa condição.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Uma alternativa é criar uma variável que desempenhe a função de contador.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203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6EE3E9D-7F18-984F-BDF4-A95174753791}"/>
              </a:ext>
            </a:extLst>
          </p:cNvPr>
          <p:cNvGrpSpPr/>
          <p:nvPr/>
        </p:nvGrpSpPr>
        <p:grpSpPr>
          <a:xfrm>
            <a:off x="623603" y="1276350"/>
            <a:ext cx="7705725" cy="2821675"/>
            <a:chOff x="623603" y="1518642"/>
            <a:chExt cx="7705725" cy="2821675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A7ACF4B-8016-4737-A25D-AACAC758CF4A}"/>
                </a:ext>
              </a:extLst>
            </p:cNvPr>
            <p:cNvSpPr txBox="1"/>
            <p:nvPr/>
          </p:nvSpPr>
          <p:spPr>
            <a:xfrm>
              <a:off x="623603" y="1518642"/>
              <a:ext cx="7705725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int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i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= 0;</a:t>
              </a:r>
            </a:p>
            <a:p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while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i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&lt;6){</a:t>
              </a:r>
            </a:p>
            <a:p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System.out.println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("Digite a altura do 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XXº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aluno");</a:t>
              </a:r>
            </a:p>
            <a:p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= 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somaAlturas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+ </a:t>
              </a:r>
              <a:r>
                <a:rPr lang="pt-BR" sz="1400" dirty="0" err="1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leitor.nextDouble</a:t>
              </a:r>
              <a:r>
                <a:rPr lang="pt-BR" sz="1400" dirty="0">
                  <a:solidFill>
                    <a:srgbClr val="DAE3F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();</a:t>
              </a:r>
            </a:p>
            <a:p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	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i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= </a:t>
              </a:r>
              <a:r>
                <a:rPr lang="pt-BR" sz="1400" dirty="0" err="1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i</a:t>
              </a:r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 + 1;</a:t>
              </a:r>
            </a:p>
            <a:p>
              <a:r>
                <a:rPr lang="pt-BR" sz="1400" dirty="0">
                  <a:solidFill>
                    <a:srgbClr val="F50566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Consolas" panose="020B0609020204030204" pitchFamily="49" charset="0"/>
                </a:rPr>
                <a:t>	}</a:t>
              </a: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6AB7A46D-00CD-4953-9C56-B01B2795E770}"/>
                </a:ext>
              </a:extLst>
            </p:cNvPr>
            <p:cNvSpPr txBox="1"/>
            <p:nvPr/>
          </p:nvSpPr>
          <p:spPr>
            <a:xfrm>
              <a:off x="1150912" y="3015746"/>
              <a:ext cx="6842176" cy="1324571"/>
            </a:xfrm>
            <a:prstGeom prst="rect">
              <a:avLst/>
            </a:prstGeom>
            <a:solidFill>
              <a:srgbClr val="ED145B"/>
            </a:solidFill>
          </p:spPr>
          <p:txBody>
            <a:bodyPr wrap="square" tIns="46841" rtlCol="0">
              <a:spAutoFit/>
            </a:bodyPr>
            <a:lstStyle/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A linha </a:t>
              </a:r>
              <a:r>
                <a:rPr lang="pt-BR" sz="1200" b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i</a:t>
              </a: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= </a:t>
              </a:r>
              <a:r>
                <a:rPr lang="pt-BR" sz="1200" b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i</a:t>
              </a: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+ 1 faz com que a cada volta do loop a variável </a:t>
              </a:r>
              <a:r>
                <a:rPr lang="pt-BR" sz="1200" b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i</a:t>
              </a: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 some mais 1.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Quer dizer que na primeira volta ela valerá 0 e, ao final, valerá 1. Na segunda volta, ela valerá 1 e, ao final, valerá 2. E assim sucessivamente até que a variável esteja valendo 6 e o loop seja encerrado.</a:t>
              </a:r>
            </a:p>
            <a:p>
              <a:pPr algn="ctr">
                <a:spcAft>
                  <a:spcPts val="1201"/>
                </a:spcAft>
                <a:buClr>
                  <a:srgbClr val="ED145B"/>
                </a:buClr>
              </a:pP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A mesma linha pode ser escrita como </a:t>
              </a:r>
              <a:r>
                <a:rPr lang="pt-BR" sz="1200" b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i</a:t>
              </a: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++ ou </a:t>
              </a:r>
              <a:r>
                <a:rPr lang="pt-BR" sz="1200" b="1" dirty="0" err="1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i</a:t>
              </a:r>
              <a:r>
                <a:rPr lang="pt-BR" sz="1200" b="1" dirty="0">
                  <a:solidFill>
                    <a:schemeClr val="bg1"/>
                  </a:solidFill>
                  <a:latin typeface="Gotham HTF Light" pitchFamily="50" charset="0"/>
                  <a:cs typeface="Roboto Light"/>
                </a:rPr>
                <a:t>+=1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24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1150913" y="359198"/>
            <a:ext cx="68421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LoopWhile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=0.0, media;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0;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Scanner leitor = new Scanner(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while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&lt;6) {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aluno");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+ 1;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r>
              <a:rPr lang="pt-BR" sz="12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media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/6.0;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media de altura dos alunos é de " + media);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pt-BR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1150912" y="3963895"/>
            <a:ext cx="6842176" cy="80135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Note que agora nosso programa tem bem menos linhas! 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Que tal alterarmos nossa mensagem para que, a cada volta do loop, seja exibido qual aluno está sendo digitado?</a:t>
            </a:r>
          </a:p>
        </p:txBody>
      </p:sp>
    </p:spTree>
    <p:extLst>
      <p:ext uri="{BB962C8B-B14F-4D97-AF65-F5344CB8AC3E}">
        <p14:creationId xmlns:p14="http://schemas.microsoft.com/office/powerpoint/2010/main" val="389395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1150913" y="359198"/>
            <a:ext cx="68421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LoopWhile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=0.0, media;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0;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while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&lt;6) {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do" + (i+1) + “ aluno");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+ 1;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media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/6.0;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media de altura dos alunos é de " + media);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1150912" y="3859720"/>
            <a:ext cx="6842176" cy="80135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Agora, a cada volta o número do aluno será exibido.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Outra mudança que podemos realizar é pedir que o usuário informe quantos alunos digitará! Dessa forma, nosso programa vai “durar” mais tempo.</a:t>
            </a:r>
          </a:p>
        </p:txBody>
      </p:sp>
    </p:spTree>
    <p:extLst>
      <p:ext uri="{BB962C8B-B14F-4D97-AF65-F5344CB8AC3E}">
        <p14:creationId xmlns:p14="http://schemas.microsoft.com/office/powerpoint/2010/main" val="224361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1331058" y="359198"/>
            <a:ext cx="648188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endParaRPr lang="pt-BR" sz="11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LoopWhile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endParaRPr lang="pt-BR" sz="11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=0.0, media;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1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1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1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0, </a:t>
            </a:r>
            <a:r>
              <a:rPr lang="pt-BR" sz="11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quantidadeAlunos</a:t>
            </a:r>
            <a:r>
              <a:rPr lang="pt-BR" sz="11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System.in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o total de alunos na turma");</a:t>
            </a:r>
          </a:p>
          <a:p>
            <a:r>
              <a:rPr lang="pt-BR" sz="11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quantidadeAlunos</a:t>
            </a:r>
            <a:r>
              <a:rPr lang="pt-BR" sz="11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1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while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pt-BR" sz="11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1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pt-BR" sz="11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quantidadeAlunos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a altura do " + (i+1) + " aluno");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leitor.nextDouble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+ 1;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media =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somaAlturas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</a:t>
            </a:r>
            <a:r>
              <a:rPr lang="pt-BR" sz="11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quantidadeAlunos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media de altura dos alunos é de " + media);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1331059" y="4086978"/>
            <a:ext cx="6481883" cy="462797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Dessa forma, nosso programa fica mais flexível, permitindo que o usuário informe a quantidade de alunos em uma turma.</a:t>
            </a:r>
          </a:p>
        </p:txBody>
      </p:sp>
    </p:spTree>
    <p:extLst>
      <p:ext uri="{BB962C8B-B14F-4D97-AF65-F5344CB8AC3E}">
        <p14:creationId xmlns:p14="http://schemas.microsoft.com/office/powerpoint/2010/main" val="2341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00">
              <a:defRPr/>
            </a:pPr>
            <a:r>
              <a:rPr lang="en-US" sz="35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Medium"/>
              </a:rPr>
              <a:t>PROGRAMANDO</a:t>
            </a:r>
            <a:r>
              <a:rPr lang="en-US" sz="3500" dirty="0">
                <a:solidFill>
                  <a:srgbClr val="F50566"/>
                </a:solidFill>
                <a:latin typeface="Gotham HTF" pitchFamily="50" charset="0"/>
                <a:cs typeface="Gotham HTF Medium"/>
              </a:rPr>
              <a:t>EM JAVA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572000" y="3089721"/>
            <a:ext cx="3060453" cy="669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Light"/>
              </a:rPr>
              <a:t>CRIANDO UMA</a:t>
            </a:r>
          </a:p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F50566"/>
                </a:solidFill>
                <a:latin typeface="Gotham HTF" pitchFamily="50" charset="0"/>
                <a:cs typeface="Gotham HTF Bold"/>
              </a:rPr>
              <a:t>ESTRUTURA DE MENUS</a:t>
            </a:r>
          </a:p>
        </p:txBody>
      </p:sp>
    </p:spTree>
    <p:extLst>
      <p:ext uri="{BB962C8B-B14F-4D97-AF65-F5344CB8AC3E}">
        <p14:creationId xmlns:p14="http://schemas.microsoft.com/office/powerpoint/2010/main" val="417364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79500" y="1105803"/>
            <a:ext cx="6985000" cy="2931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Que tal unirmos o poder do loop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While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com o poder do Switch para criarmos uma superestrutura de menus?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Nosso menu rodará até que o usuário pressione a opção de sair.</a:t>
            </a:r>
          </a:p>
          <a:p>
            <a:pPr lvl="0" algn="ctr" defTabSz="685800">
              <a:lnSpc>
                <a:spcPct val="150000"/>
              </a:lnSpc>
              <a:spcAft>
                <a:spcPts val="1201"/>
              </a:spcAft>
              <a:defRPr/>
            </a:pP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Para fazermos isso, vamos criar uma nova classe chamada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EstruturaMenu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dentro do projeto da aula 4. Só não se esqueça de </a:t>
            </a:r>
            <a:r>
              <a:rPr lang="pt-BR" sz="1600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commitar</a:t>
            </a:r>
            <a:r>
              <a:rPr lang="pt-BR" sz="1600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 as mudanças que fizemos anteriormente antes de criar esse arquivo.</a:t>
            </a:r>
          </a:p>
        </p:txBody>
      </p:sp>
    </p:spTree>
    <p:extLst>
      <p:ext uri="{BB962C8B-B14F-4D97-AF65-F5344CB8AC3E}">
        <p14:creationId xmlns:p14="http://schemas.microsoft.com/office/powerpoint/2010/main" val="38950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1025490" y="370773"/>
            <a:ext cx="660730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("ESTRUTURA DE MENUS");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("Suas opções são:\n1-Opção 1\n2-Opção 2\n3-Opção 3\n4-Sair");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switch (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case 1: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escolheu a opção 1");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break;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case 2: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escolheu a opção 2");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break;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case 3: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escolheu a opção 3");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break;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case 4: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("Ok! Saindo do sistema...");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break;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default: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1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opção escolhida não existe...");</a:t>
            </a:r>
          </a:p>
          <a:p>
            <a:r>
              <a:rPr lang="pt-BR" sz="11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1025490" y="4037937"/>
            <a:ext cx="7093019" cy="647463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switch acima monitora o que foi digitado na variável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opcao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 retorna uma mensagem para as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oções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1, 2 e 3. A opção 4 indica saída do sistema e qualquer outro conteúdo retorna a mensagem de opção inexistente.</a:t>
            </a:r>
          </a:p>
        </p:txBody>
      </p:sp>
    </p:spTree>
    <p:extLst>
      <p:ext uri="{BB962C8B-B14F-4D97-AF65-F5344CB8AC3E}">
        <p14:creationId xmlns:p14="http://schemas.microsoft.com/office/powerpoint/2010/main" val="41960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1F6B344-7CC5-40F4-BDED-F105ECB49FEC}"/>
              </a:ext>
            </a:extLst>
          </p:cNvPr>
          <p:cNvSpPr txBox="1">
            <a:spLocks/>
          </p:cNvSpPr>
          <p:nvPr/>
        </p:nvSpPr>
        <p:spPr>
          <a:xfrm>
            <a:off x="1539572" y="1412003"/>
            <a:ext cx="877056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5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6CDA22-F4A3-4D61-8BEB-A5040FAAE79B}"/>
              </a:ext>
            </a:extLst>
          </p:cNvPr>
          <p:cNvSpPr txBox="1">
            <a:spLocks/>
          </p:cNvSpPr>
          <p:nvPr/>
        </p:nvSpPr>
        <p:spPr>
          <a:xfrm>
            <a:off x="2782950" y="1412003"/>
            <a:ext cx="5405421" cy="402448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417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Loop for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816D02-90E9-4154-BB30-7C7B00D92AEA}"/>
              </a:ext>
            </a:extLst>
          </p:cNvPr>
          <p:cNvSpPr/>
          <p:nvPr/>
        </p:nvSpPr>
        <p:spPr>
          <a:xfrm>
            <a:off x="2782949" y="2117960"/>
            <a:ext cx="5176822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Vetores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DCD05A-FA55-4775-BF41-7838D9F57718}"/>
              </a:ext>
            </a:extLst>
          </p:cNvPr>
          <p:cNvSpPr/>
          <p:nvPr/>
        </p:nvSpPr>
        <p:spPr>
          <a:xfrm>
            <a:off x="2782949" y="2809365"/>
            <a:ext cx="5609994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Métodos e funções com e sem argumentos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F1937C-73FD-4EF6-83BB-4CA7AE0F8A76}"/>
              </a:ext>
            </a:extLst>
          </p:cNvPr>
          <p:cNvSpPr/>
          <p:nvPr/>
        </p:nvSpPr>
        <p:spPr>
          <a:xfrm>
            <a:off x="2782948" y="3501554"/>
            <a:ext cx="4878418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Métodos e funções com e sem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return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Roboto" pitchFamily="2" charset="0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AF5C86-41FD-4F38-B2F9-D92B02B4C37D}"/>
              </a:ext>
            </a:extLst>
          </p:cNvPr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F38613-04AF-4AD7-8D3A-D2B16C58C481}"/>
              </a:ext>
            </a:extLst>
          </p:cNvPr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6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9ADAB8-FE1A-472D-A6CB-14A0D32F1EF7}"/>
              </a:ext>
            </a:extLst>
          </p:cNvPr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7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5E3F55-B15B-42EE-B5C3-0D7B77C3F7BC}"/>
              </a:ext>
            </a:extLst>
          </p:cNvPr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8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9467784-1B2B-4E3C-943D-3A8F2CCC0FBC}"/>
              </a:ext>
            </a:extLst>
          </p:cNvPr>
          <p:cNvSpPr txBox="1">
            <a:spLocks/>
          </p:cNvSpPr>
          <p:nvPr/>
        </p:nvSpPr>
        <p:spPr>
          <a:xfrm>
            <a:off x="1539572" y="2117960"/>
            <a:ext cx="892012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6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95D9366-4D4A-42B2-9188-196E9B2FE5FA}"/>
              </a:ext>
            </a:extLst>
          </p:cNvPr>
          <p:cNvSpPr txBox="1">
            <a:spLocks/>
          </p:cNvSpPr>
          <p:nvPr/>
        </p:nvSpPr>
        <p:spPr>
          <a:xfrm>
            <a:off x="1539572" y="2794319"/>
            <a:ext cx="899490" cy="300184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7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DF1BA2C-3F59-4E24-8FA9-752E1DADD898}"/>
              </a:ext>
            </a:extLst>
          </p:cNvPr>
          <p:cNvSpPr txBox="1">
            <a:spLocks/>
          </p:cNvSpPr>
          <p:nvPr/>
        </p:nvSpPr>
        <p:spPr>
          <a:xfrm>
            <a:off x="1539572" y="3492653"/>
            <a:ext cx="896651" cy="288000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8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F483A14-2214-4D38-BAF9-D254A6CFD802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7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1149353" y="1708787"/>
            <a:ext cx="68452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while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!=4){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//Exibição do menu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1149353" y="2696050"/>
            <a:ext cx="6845294" cy="739796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Para que o menu feito anteriormente seja exibido de maneira contínua até que o usuário pressione a opção 4, precisamos criar um loop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while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que execute enquanto a variável </a:t>
            </a:r>
            <a:r>
              <a:rPr lang="pt-BR" sz="1400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opcao</a:t>
            </a:r>
            <a:r>
              <a:rPr lang="pt-BR" sz="1400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for diferente de 4.</a:t>
            </a:r>
          </a:p>
        </p:txBody>
      </p:sp>
    </p:spTree>
    <p:extLst>
      <p:ext uri="{BB962C8B-B14F-4D97-AF65-F5344CB8AC3E}">
        <p14:creationId xmlns:p14="http://schemas.microsoft.com/office/powerpoint/2010/main" val="373427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452438" y="378842"/>
            <a:ext cx="6659562" cy="4385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java.util.Scanner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class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EstruturaMenu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main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args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=0;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Scanner leitor = new Scanner(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System.in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while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!=4) {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("ESTRUTURA DE MENUS");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("Suas opções são:\n1-Opção 1\n2-Opção 2\n3-Opção 3\n4-Sair");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leitor.nextInt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switch (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opcao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case 1: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escolheu a opção 1");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break;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case 2: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escolheu a opção 2");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break;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case 3: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escolheu a opção 3");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break;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case 4: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("Ok! Saindo do sistema...");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break;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default: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 opção escolhida não existe...");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}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endParaRPr lang="pt-BR" sz="9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9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leitor.close</a:t>
            </a:r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endParaRPr lang="pt-BR" sz="9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r>
              <a:rPr lang="pt-BR" sz="9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pt-BR" sz="7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6" name="TextBox 13">
            <a:extLst>
              <a:ext uri="{FF2B5EF4-FFF2-40B4-BE49-F238E27FC236}">
                <a16:creationId xmlns:a16="http://schemas.microsoft.com/office/drawing/2014/main" id="{3D52FAB2-3D2E-8F49-86BF-ABAAD2E8A984}"/>
              </a:ext>
            </a:extLst>
          </p:cNvPr>
          <p:cNvSpPr txBox="1"/>
          <p:nvPr/>
        </p:nvSpPr>
        <p:spPr>
          <a:xfrm>
            <a:off x="6096000" y="3304284"/>
            <a:ext cx="2328863" cy="1263016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o switch DENTRO do </a:t>
            </a:r>
            <a:r>
              <a:rPr lang="pt-BR" sz="11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while</a:t>
            </a: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conseguimos criar uma ótima estrutura de menus!</a:t>
            </a:r>
          </a:p>
          <a:p>
            <a:pPr algn="ctr">
              <a:spcAft>
                <a:spcPts val="1201"/>
              </a:spcAft>
              <a:buClr>
                <a:srgbClr val="ED145B"/>
              </a:buClr>
            </a:pP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Não se esqueça de enviar esse </a:t>
            </a:r>
            <a:r>
              <a:rPr lang="pt-BR" sz="11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commit</a:t>
            </a: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o seu repositório :)</a:t>
            </a:r>
          </a:p>
        </p:txBody>
      </p:sp>
    </p:spTree>
    <p:extLst>
      <p:ext uri="{BB962C8B-B14F-4D97-AF65-F5344CB8AC3E}">
        <p14:creationId xmlns:p14="http://schemas.microsoft.com/office/powerpoint/2010/main" val="278389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BIBLIOGRAFIA BÁSICA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+mn-ea"/>
              <a:cs typeface="+mn-cs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A8C56CE-17B6-4AE0-9508-68DC96E6CB33}"/>
              </a:ext>
            </a:extLst>
          </p:cNvPr>
          <p:cNvSpPr txBox="1"/>
          <p:nvPr/>
        </p:nvSpPr>
        <p:spPr>
          <a:xfrm>
            <a:off x="719137" y="1064034"/>
            <a:ext cx="7588839" cy="1413672"/>
          </a:xfrm>
          <a:prstGeom prst="rect">
            <a:avLst/>
          </a:prstGeom>
          <a:noFill/>
        </p:spPr>
        <p:txBody>
          <a:bodyPr wrap="square" tIns="35131" rtlCol="0"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 defTabSz="914400">
              <a:lnSpc>
                <a:spcPct val="150000"/>
              </a:lnSpc>
              <a:spcBef>
                <a:spcPct val="30000"/>
              </a:spcBef>
              <a:spcAft>
                <a:spcPct val="10000"/>
              </a:spcAft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</a:rPr>
              <a:t>DEITEL, H.; DEITEL, P. 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" pitchFamily="50" charset="0"/>
              </a:rPr>
              <a:t>Java: como programar. 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</a:rPr>
              <a:t>10ª ed. Pearson Universidades: Campinas, 2010.</a:t>
            </a:r>
          </a:p>
          <a:p>
            <a:pPr marL="285750" lvl="0" indent="-285750" defTabSz="914400">
              <a:lnSpc>
                <a:spcPct val="150000"/>
              </a:lnSpc>
              <a:spcBef>
                <a:spcPct val="30000"/>
              </a:spcBef>
              <a:spcAft>
                <a:spcPct val="10000"/>
              </a:spcAft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</a:rPr>
              <a:t>PUGA, S.; RISSETTI, G. 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" pitchFamily="50" charset="0"/>
              </a:rPr>
              <a:t>Lógica de programação e estruturas de dados. </a:t>
            </a:r>
            <a:r>
              <a:rPr lang="pt-BR" sz="14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 pitchFamily="50" charset="0"/>
              </a:rPr>
              <a:t>3ª ed. Pearson Universidades: Campinas, 2016.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AE94888-9319-4A26-91D0-703F1A5E4564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7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CC3167A-72B5-4C9D-87E7-6850FCA1EBAD}"/>
              </a:ext>
            </a:extLst>
          </p:cNvPr>
          <p:cNvGrpSpPr/>
          <p:nvPr/>
        </p:nvGrpSpPr>
        <p:grpSpPr>
          <a:xfrm>
            <a:off x="587235" y="4026910"/>
            <a:ext cx="4226428" cy="814325"/>
            <a:chOff x="587235" y="4118350"/>
            <a:chExt cx="4226428" cy="814325"/>
          </a:xfrm>
        </p:grpSpPr>
        <p:pic>
          <p:nvPicPr>
            <p:cNvPr id="5" name="Imagem 1">
              <a:extLst>
                <a:ext uri="{FF2B5EF4-FFF2-40B4-BE49-F238E27FC236}">
                  <a16:creationId xmlns:a16="http://schemas.microsoft.com/office/drawing/2014/main" id="{858670EC-BE09-4C9C-A975-F348E74BA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38" y="4118350"/>
              <a:ext cx="815963" cy="219495"/>
            </a:xfrm>
            <a:prstGeom prst="rect">
              <a:avLst/>
            </a:prstGeom>
          </p:spPr>
        </p:pic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96374D34-A8BE-4954-A45D-7F4AB09C9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35" y="4378997"/>
              <a:ext cx="4226428" cy="55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Copyright </a:t>
              </a: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© 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2021 |  </a:t>
              </a:r>
              <a:r>
                <a:rPr kumimoji="0" lang="pt-B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Professor André de Freitas David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Todos os direitos reservados. Reprodução ou divulgação total ou parcial deste documento, é expressamente proibido sem consentimento formal, por escrito, do professor/autor.</a:t>
              </a:r>
            </a:p>
          </p:txBody>
        </p:sp>
      </p:grpSp>
      <p:sp>
        <p:nvSpPr>
          <p:cNvPr id="7" name="CaixaDeTexto 7">
            <a:extLst>
              <a:ext uri="{FF2B5EF4-FFF2-40B4-BE49-F238E27FC236}">
                <a16:creationId xmlns:a16="http://schemas.microsoft.com/office/drawing/2014/main" id="{4CAAD63E-E159-4DFC-AD89-26727C071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492" y="2963266"/>
            <a:ext cx="153055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/</a:t>
            </a:r>
            <a:r>
              <a:rPr lang="pt-BR" sz="1100" kern="1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Gotham HTF Light" pitchFamily="50" charset="0"/>
                <a:ea typeface="+mn-ea"/>
                <a:cs typeface="Gotham HTF Book" pitchFamily="50" charset="0"/>
              </a:rPr>
              <a:t>afdavid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Gotham HTF Light" pitchFamily="50" charset="0"/>
              <a:cs typeface="Gotham HTF Book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68BA5B9-2B14-4BFA-8702-0B895690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8" y="287750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42C6E74-9761-41A3-95D6-F7041E940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532" y="2963266"/>
            <a:ext cx="150320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andrefdavid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ＭＳ Ｐゴシック" charset="0"/>
              <a:cs typeface="Gotham HTF Book" charset="0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25BDA3AD-39D7-45BF-A0FB-DA6E348BC5CB}"/>
              </a:ext>
            </a:extLst>
          </p:cNvPr>
          <p:cNvSpPr txBox="1"/>
          <p:nvPr/>
        </p:nvSpPr>
        <p:spPr>
          <a:xfrm>
            <a:off x="574171" y="1629262"/>
            <a:ext cx="314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Medium" pitchFamily="50" charset="0"/>
                <a:ea typeface="+mn-ea"/>
                <a:cs typeface="Gotham HTF Light"/>
              </a:rPr>
              <a:t>OBRIGADO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378C77A-B1FF-428B-922B-45FA20B3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942" y="287750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30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F58653-AE73-4CEE-B89D-158EA69A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2000250"/>
            <a:ext cx="26098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593272" y="1986974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defRPr/>
            </a:pPr>
            <a:r>
              <a:rPr lang="en-US" sz="3500" dirty="0">
                <a:solidFill>
                  <a:srgbClr val="4472C4">
                    <a:lumMod val="20000"/>
                    <a:lumOff val="80000"/>
                  </a:srgbClr>
                </a:solidFill>
                <a:latin typeface="Gotham HTF Light"/>
                <a:cs typeface="Gotham HTF Medium"/>
              </a:rPr>
              <a:t>LOOP </a:t>
            </a:r>
            <a:r>
              <a:rPr lang="en-US" sz="3500" dirty="0">
                <a:solidFill>
                  <a:srgbClr val="F50566"/>
                </a:solidFill>
                <a:latin typeface="Gotham HTF" pitchFamily="50" charset="0"/>
                <a:cs typeface="Gotham HTF Medium"/>
              </a:rPr>
              <a:t>WHILE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3970987" y="3166785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0DD98E-A892-4152-A3BB-0EE783C173BD}"/>
              </a:ext>
            </a:extLst>
          </p:cNvPr>
          <p:cNvSpPr txBox="1"/>
          <p:nvPr/>
        </p:nvSpPr>
        <p:spPr>
          <a:xfrm>
            <a:off x="502659" y="879353"/>
            <a:ext cx="189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AULA 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0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ABC3B73-8D66-4FFE-ACC1-94021CE43490}"/>
              </a:ext>
            </a:extLst>
          </p:cNvPr>
          <p:cNvCxnSpPr>
            <a:cxnSpLocks/>
          </p:cNvCxnSpPr>
          <p:nvPr/>
        </p:nvCxnSpPr>
        <p:spPr>
          <a:xfrm>
            <a:off x="3970987" y="2031136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22880" y="1204510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3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Relembrando a aula 3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F0B9FC2-EE56-4F37-8F3D-28C1F61BED4D}"/>
              </a:ext>
            </a:extLst>
          </p:cNvPr>
          <p:cNvSpPr txBox="1"/>
          <p:nvPr/>
        </p:nvSpPr>
        <p:spPr>
          <a:xfrm>
            <a:off x="1222880" y="2395135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3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Navegando entre commits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60FA96B-05C4-4468-B0B0-5845BC0417DA}"/>
              </a:ext>
            </a:extLst>
          </p:cNvPr>
          <p:cNvCxnSpPr>
            <a:cxnSpLocks/>
          </p:cNvCxnSpPr>
          <p:nvPr/>
        </p:nvCxnSpPr>
        <p:spPr>
          <a:xfrm>
            <a:off x="3999562" y="3217000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2E3AB5-9C1D-43C3-8204-75B6117B220C}"/>
              </a:ext>
            </a:extLst>
          </p:cNvPr>
          <p:cNvSpPr txBox="1"/>
          <p:nvPr/>
        </p:nvSpPr>
        <p:spPr>
          <a:xfrm>
            <a:off x="1239548" y="3585760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85800">
              <a:lnSpc>
                <a:spcPct val="130000"/>
              </a:lnSpc>
              <a:spcAft>
                <a:spcPts val="1201"/>
              </a:spcAft>
              <a:defRPr/>
            </a:pPr>
            <a:r>
              <a:rPr lang="pt-BR" sz="1802" dirty="0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Loop </a:t>
            </a:r>
            <a:r>
              <a:rPr lang="pt-BR" sz="1802" dirty="0" err="1">
                <a:solidFill>
                  <a:srgbClr val="ACC1CC"/>
                </a:solidFill>
                <a:latin typeface="Gotham HTF Light" pitchFamily="50" charset="0"/>
                <a:cs typeface="Gotham HTF Book"/>
              </a:rPr>
              <a:t>while</a:t>
            </a:r>
            <a:endParaRPr lang="pt-BR" sz="1802" dirty="0">
              <a:solidFill>
                <a:srgbClr val="ACC1CC"/>
              </a:solidFill>
              <a:latin typeface="Gotham HTF Light" pitchFamily="50" charset="0"/>
              <a:cs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7477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RELEMBRANDO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A AULA 3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572000" y="3089721"/>
            <a:ext cx="3183885" cy="974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Light"/>
              </a:rPr>
              <a:t>O QUE ERAM:</a:t>
            </a:r>
          </a:p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F50566"/>
                </a:solidFill>
                <a:latin typeface="Gotham HTF" pitchFamily="50" charset="0"/>
                <a:cs typeface="Gotham HTF Bold"/>
              </a:rPr>
              <a:t>GIT FORK, OPERADORES</a:t>
            </a:r>
          </a:p>
          <a:p>
            <a:pPr lvl="0" defTabSz="685800">
              <a:lnSpc>
                <a:spcPct val="110000"/>
              </a:lnSpc>
              <a:defRPr/>
            </a:pPr>
            <a:r>
              <a:rPr lang="en-US" sz="1802" b="1" dirty="0">
                <a:solidFill>
                  <a:srgbClr val="F50566"/>
                </a:solidFill>
                <a:latin typeface="Gotham HTF" pitchFamily="50" charset="0"/>
                <a:cs typeface="Gotham HTF Bold"/>
              </a:rPr>
              <a:t>LÓGICOS E SWITCH?</a:t>
            </a:r>
          </a:p>
        </p:txBody>
      </p:sp>
    </p:spTree>
    <p:extLst>
      <p:ext uri="{BB962C8B-B14F-4D97-AF65-F5344CB8AC3E}">
        <p14:creationId xmlns:p14="http://schemas.microsoft.com/office/powerpoint/2010/main" val="8726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4194</TotalTime>
  <Words>5147</Words>
  <Application>Microsoft Office PowerPoint</Application>
  <PresentationFormat>Apresentação na tela (16:9)</PresentationFormat>
  <Paragraphs>467</Paragraphs>
  <Slides>64</Slides>
  <Notes>42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64</vt:i4>
      </vt:variant>
    </vt:vector>
  </HeadingPairs>
  <TitlesOfParts>
    <vt:vector size="81" baseType="lpstr">
      <vt:lpstr>Consolas</vt:lpstr>
      <vt:lpstr>Gotham HTF</vt:lpstr>
      <vt:lpstr>Gotham HTF Book</vt:lpstr>
      <vt:lpstr>Calibri</vt:lpstr>
      <vt:lpstr>ＭＳ Ｐゴシック</vt:lpstr>
      <vt:lpstr>Gotham HTF Bold</vt:lpstr>
      <vt:lpstr>Gotham HTF Medium</vt:lpstr>
      <vt:lpstr>Times New Roman</vt:lpstr>
      <vt:lpstr>Arial</vt:lpstr>
      <vt:lpstr>Roboto</vt:lpstr>
      <vt:lpstr>Roboto Light</vt:lpstr>
      <vt:lpstr>Gotham HTF Light</vt:lpstr>
      <vt:lpstr>9_Tema do Office</vt:lpstr>
      <vt:lpstr>5_Tema do Office</vt:lpstr>
      <vt:lpstr>2_Tema do Office</vt:lpstr>
      <vt:lpstr>3_Tema do Office</vt:lpstr>
      <vt:lpstr>6_Tema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Suéllen Pereira</cp:lastModifiedBy>
  <cp:revision>87</cp:revision>
  <dcterms:created xsi:type="dcterms:W3CDTF">2019-02-15T12:16:11Z</dcterms:created>
  <dcterms:modified xsi:type="dcterms:W3CDTF">2021-02-09T18:14:34Z</dcterms:modified>
</cp:coreProperties>
</file>